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5" r:id="rId2"/>
    <p:sldId id="269" r:id="rId3"/>
    <p:sldId id="375" r:id="rId4"/>
    <p:sldId id="270" r:id="rId5"/>
    <p:sldId id="271" r:id="rId6"/>
    <p:sldId id="268" r:id="rId7"/>
    <p:sldId id="267" r:id="rId8"/>
    <p:sldId id="2932" r:id="rId9"/>
    <p:sldId id="2942" r:id="rId10"/>
    <p:sldId id="2945" r:id="rId11"/>
    <p:sldId id="2943" r:id="rId12"/>
    <p:sldId id="2944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13"/>
    <p:restoredTop sz="75374"/>
  </p:normalViewPr>
  <p:slideViewPr>
    <p:cSldViewPr snapToGrid="0" snapToObjects="1">
      <p:cViewPr varScale="1">
        <p:scale>
          <a:sx n="95" d="100"/>
          <a:sy n="95" d="100"/>
        </p:scale>
        <p:origin x="2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BF7F-A326-3948-A648-00E01A5ADF1D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DF634-A4AF-B94F-8190-03D9894F1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5D7B6-DE61-2A46-BE7D-CBF1DB2704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9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load_atlas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('yeo17networks');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scn_standard_colors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num_regions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29:32 % 1:length(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select_atlas_subset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foursurfaces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['yeo17networks_4surf'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surface(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atl_subset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drawnow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['yeo17networks_cutaway' num2str(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'.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close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diary('network_labels_1-17.txt');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atl.labels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{:})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diary off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montage(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atlas_obj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'colors',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colorband_colors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DF634-A4AF-B94F-8190-03D9894F12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5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68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6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7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Macaque is left-right flipped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9CBD1-1F0D-034A-94B6-9921798D1D8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573F-C9E8-544F-A152-7C74C9FD2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4A49D-2994-2744-BD12-96B2C463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6A92-D328-EA4A-BCF3-99466CD4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DD49-E702-8A4B-AA4E-8EB913A1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A6D0-3AF0-634B-970E-DBD44B7A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8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DD30-5E3D-1E42-A7E3-78BC5D4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FF0C6-C44D-B843-9CF3-580E46035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5538-29B0-BA48-867D-0B1CBB3B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29A7-5EFB-4840-A4BD-F34510EB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E8AE-F850-9E47-9DCD-052FE02E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658E9-04CE-234C-B916-3BED52DE3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26D55-1F7A-8B4B-A488-EADD16598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2BD0-5133-524D-B378-9C4B54F1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B767D-E3A5-4D41-B695-199A4E5E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583F-DB17-D04E-8778-CDFC158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145709" y="1006080"/>
            <a:ext cx="12046292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5863" y="-24751"/>
            <a:ext cx="975731" cy="1030819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505EC12C-C5DE-2C4B-99E2-FA2DF6F3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07" y="1"/>
            <a:ext cx="11070561" cy="1006068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>
              <a:defRPr sz="2933" b="0" i="0">
                <a:latin typeface="Helvetica Neue Light"/>
                <a:cs typeface="Helvetica Neue Light"/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CAE8EE7-39DD-4640-BBF1-364BF13A8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062" t="8265" r="14937" b="9085"/>
          <a:stretch/>
        </p:blipFill>
        <p:spPr>
          <a:xfrm>
            <a:off x="11210661" y="12366"/>
            <a:ext cx="981339" cy="98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A5A2-0A5B-BE44-A7BC-D25D1C5D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B1D8-D6DD-0A47-A98D-0282AC16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F6D1-B4BD-1F46-93A7-E3B055AD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DEB2-CC34-0F41-BF47-4E8DF446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173A-5ECB-F14A-B822-262B1DC3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0450-0A48-824D-AF51-57FD5881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59E2-2135-B64D-B874-E02EBC1E9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74A2-E065-F742-A3C1-60CF6FBB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1C67E-99B8-8C47-9A54-EC8CCE4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AC1A-A981-A240-A0A9-98746A1E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C1D2-0538-8D47-86BB-E14494B3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31A78-9244-4C4E-A611-A4DD76FA0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A295B-6F9D-B74C-B8BB-EDA64F52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38924-88D4-FC40-B60D-D6541B0B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6C97-86A1-B84D-B21D-EB359694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A427B-70DF-534D-B3F5-9310643B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C75D-9C8D-2A4B-B11A-27CC1F84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BBDF-6E7C-424D-822D-A2F8904DC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8B348-6B40-1A41-9C26-39BCA5AC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79D2-2A06-D04A-B01A-16AF651E5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8F421-111C-E047-A78A-530D54324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F531E-C4C5-C34B-8693-E7A89D97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82EDB-9D1A-6D4A-A471-8F819D9B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D9031-D282-4A47-AA3A-CA69BFF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C9BF-C8FE-0748-93A9-CEA0E7AA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C7E5F-2A09-1F4A-8137-2033EB30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2BA16-2F67-7148-9E20-3A41E321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28731-24C6-534C-8B99-1BE9160B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0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1445F-043B-ED49-B349-7D7F3782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CDA9F-A471-AF4E-89E0-49E3B722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441E-419B-DA43-96DC-A93E8812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0316-EADB-A548-A72D-E5F2C977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8CA82-EB9F-2744-9565-CCA9954B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01CA8-BB6E-F047-834C-06ED12993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4B36B-4A38-F043-AA07-38134184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C388-7C6D-9F43-A268-21F42ABB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4BC19-B8EB-4F4B-AF11-0321ED2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B4FF-BCCA-194C-A893-D8D33525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FF040-D474-2B4D-B15E-09396788A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FB5A6-2C6E-D64E-B4D2-E0680AA6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B0FDB-5966-D84C-951E-219C123F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C8F27-1D10-FE4A-9EDD-D8B63956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C6343-5628-9B40-B85D-973EFE71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6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15C94-1CED-A94F-84F7-FBDED6DC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10FC-6A78-534D-94C0-C0B720B1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DFAE-68DF-E44B-94A2-CC1482277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7B77-91C8-5147-94A4-E1357C7F3737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2FE2-6EF2-D345-BE35-BE73D59C7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6A921-7285-B647-B7EA-85A4C1B59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A98EC9D-6BEC-F24D-AB4F-0462B4B96B96}"/>
              </a:ext>
            </a:extLst>
          </p:cNvPr>
          <p:cNvGrpSpPr/>
          <p:nvPr/>
        </p:nvGrpSpPr>
        <p:grpSpPr>
          <a:xfrm>
            <a:off x="4431784" y="745166"/>
            <a:ext cx="2452652" cy="2467407"/>
            <a:chOff x="3140623" y="232455"/>
            <a:chExt cx="2452652" cy="246740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5D317-3A72-0648-959C-8F7727E07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76" t="8518" r="13740" b="11382"/>
            <a:stretch/>
          </p:blipFill>
          <p:spPr>
            <a:xfrm>
              <a:off x="3543976" y="719617"/>
              <a:ext cx="1698946" cy="1671892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4DAEB9-13A7-9442-9001-26FBDB7443C7}"/>
                </a:ext>
              </a:extLst>
            </p:cNvPr>
            <p:cNvGrpSpPr/>
            <p:nvPr/>
          </p:nvGrpSpPr>
          <p:grpSpPr>
            <a:xfrm>
              <a:off x="3140623" y="232455"/>
              <a:ext cx="2452652" cy="2467407"/>
              <a:chOff x="3140623" y="232455"/>
              <a:chExt cx="2452652" cy="24674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9F017DD-18BB-2844-AF04-1EA9A17AC03F}"/>
                  </a:ext>
                </a:extLst>
              </p:cNvPr>
              <p:cNvGrpSpPr/>
              <p:nvPr/>
            </p:nvGrpSpPr>
            <p:grpSpPr>
              <a:xfrm>
                <a:off x="3184757" y="439920"/>
                <a:ext cx="2326792" cy="2259942"/>
                <a:chOff x="3150142" y="379962"/>
                <a:chExt cx="2326792" cy="2259942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D43C93B2-0A6E-9144-A93B-ECF39012D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4" t="12627" r="75168" b="69355"/>
                <a:stretch/>
              </p:blipFill>
              <p:spPr>
                <a:xfrm>
                  <a:off x="5111521" y="832798"/>
                  <a:ext cx="302544" cy="372095"/>
                </a:xfrm>
                <a:prstGeom prst="ellipse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3771E00-162E-764E-8C8C-C7C92DD1F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74" t="66368" r="33894" b="20037"/>
                <a:stretch/>
              </p:blipFill>
              <p:spPr>
                <a:xfrm>
                  <a:off x="5109941" y="176832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4AB2EAC-514D-4245-BB5A-04136050C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25" t="19136" r="55436" b="69102"/>
                <a:stretch/>
              </p:blipFill>
              <p:spPr>
                <a:xfrm>
                  <a:off x="4478474" y="379962"/>
                  <a:ext cx="319228" cy="302996"/>
                </a:xfrm>
                <a:prstGeom prst="ellipse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5827EBF-E01A-E940-8929-5A2F6FEB5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427" t="65552" r="54941" b="20853"/>
                <a:stretch/>
              </p:blipFill>
              <p:spPr>
                <a:xfrm>
                  <a:off x="4448490" y="2289674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6CDB887-3E57-5849-92E3-43E1A2C53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3" t="68025" r="75385" b="18380"/>
                <a:stretch/>
              </p:blipFill>
              <p:spPr>
                <a:xfrm>
                  <a:off x="3539556" y="2124738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FBEAB19-55D1-C44F-B3B1-43FF04AE7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901" t="18770" r="13467" b="67635"/>
                <a:stretch/>
              </p:blipFill>
              <p:spPr>
                <a:xfrm>
                  <a:off x="3150142" y="132797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8799A1F-FB27-3748-BB05-4822148C3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08" t="16319" r="33960" b="70086"/>
                <a:stretch/>
              </p:blipFill>
              <p:spPr>
                <a:xfrm>
                  <a:off x="3547765" y="543733"/>
                  <a:ext cx="366993" cy="350230"/>
                </a:xfrm>
                <a:prstGeom prst="ellipse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D1C8F7-10CA-EC4A-BE57-D10485706D4A}"/>
                  </a:ext>
                </a:extLst>
              </p:cNvPr>
              <p:cNvSpPr txBox="1"/>
              <p:nvPr/>
            </p:nvSpPr>
            <p:spPr>
              <a:xfrm>
                <a:off x="3140623" y="1179242"/>
                <a:ext cx="4700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16D686-169C-5E41-96DA-3485A68369DD}"/>
                  </a:ext>
                </a:extLst>
              </p:cNvPr>
              <p:cNvSpPr txBox="1"/>
              <p:nvPr/>
            </p:nvSpPr>
            <p:spPr>
              <a:xfrm>
                <a:off x="3528391" y="386437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289A3F-8267-5145-B471-BF6D8BD6DC87}"/>
                  </a:ext>
                </a:extLst>
              </p:cNvPr>
              <p:cNvSpPr txBox="1"/>
              <p:nvPr/>
            </p:nvSpPr>
            <p:spPr>
              <a:xfrm>
                <a:off x="4382313" y="232455"/>
                <a:ext cx="6335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981D67-6659-4D40-BEB2-ED97795B977E}"/>
                  </a:ext>
                </a:extLst>
              </p:cNvPr>
              <p:cNvSpPr txBox="1"/>
              <p:nvPr/>
            </p:nvSpPr>
            <p:spPr>
              <a:xfrm>
                <a:off x="5121475" y="710248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D009DF-5482-FD4F-B69B-CA2ED51909CB}"/>
                  </a:ext>
                </a:extLst>
              </p:cNvPr>
              <p:cNvSpPr txBox="1"/>
              <p:nvPr/>
            </p:nvSpPr>
            <p:spPr>
              <a:xfrm>
                <a:off x="5137701" y="1618214"/>
                <a:ext cx="4555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8EDC04-C94E-CD4A-9D8B-FDA49160107D}"/>
                  </a:ext>
                </a:extLst>
              </p:cNvPr>
              <p:cNvSpPr txBox="1"/>
              <p:nvPr/>
            </p:nvSpPr>
            <p:spPr>
              <a:xfrm>
                <a:off x="4775188" y="2332420"/>
                <a:ext cx="393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BBF4EC-A12C-1741-967F-387DE10C064B}"/>
                  </a:ext>
                </a:extLst>
              </p:cNvPr>
              <p:cNvSpPr txBox="1"/>
              <p:nvPr/>
            </p:nvSpPr>
            <p:spPr>
              <a:xfrm>
                <a:off x="3288692" y="1977311"/>
                <a:ext cx="5212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7F3788EC-AD3C-354D-B0DD-7634691FD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8" t="8828" r="13837" b="13208"/>
          <a:stretch/>
        </p:blipFill>
        <p:spPr>
          <a:xfrm>
            <a:off x="7429251" y="970045"/>
            <a:ext cx="1689946" cy="14441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A85322-DA1A-F24A-B080-9B3D63B89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33" t="27535" r="17751" b="49391"/>
          <a:stretch/>
        </p:blipFill>
        <p:spPr>
          <a:xfrm>
            <a:off x="7811351" y="2308114"/>
            <a:ext cx="1635419" cy="7996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9D8C08E-ACC4-9C4C-923D-7C668D3993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5" t="40354" r="89115" b="44086"/>
          <a:stretch/>
        </p:blipFill>
        <p:spPr>
          <a:xfrm flipH="1">
            <a:off x="6919428" y="2294388"/>
            <a:ext cx="903894" cy="790304"/>
          </a:xfrm>
          <a:prstGeom prst="ellipse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130176" y="171965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Networks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EBCCC8-3A69-AC4C-8865-2B827C381751}"/>
              </a:ext>
            </a:extLst>
          </p:cNvPr>
          <p:cNvGrpSpPr/>
          <p:nvPr/>
        </p:nvGrpSpPr>
        <p:grpSpPr>
          <a:xfrm>
            <a:off x="1238422" y="706359"/>
            <a:ext cx="2636661" cy="2528438"/>
            <a:chOff x="597311" y="61845"/>
            <a:chExt cx="2636661" cy="252843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95E86C6-411D-FF48-B182-28F1E95E4D6C}"/>
                </a:ext>
              </a:extLst>
            </p:cNvPr>
            <p:cNvGrpSpPr/>
            <p:nvPr/>
          </p:nvGrpSpPr>
          <p:grpSpPr>
            <a:xfrm>
              <a:off x="1200084" y="589089"/>
              <a:ext cx="1435786" cy="1314756"/>
              <a:chOff x="779805" y="272835"/>
              <a:chExt cx="2100180" cy="1958129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51AA797-6E56-D546-BD70-FDDE18E369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738" t="8828" r="13837" b="13208"/>
              <a:stretch/>
            </p:blipFill>
            <p:spPr>
              <a:xfrm>
                <a:off x="1085652" y="272835"/>
                <a:ext cx="1599496" cy="136686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C939BC6B-6EC7-4E4E-86FE-3EB3B2A1D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0433" t="27535" r="17751" b="49391"/>
              <a:stretch/>
            </p:blipFill>
            <p:spPr>
              <a:xfrm>
                <a:off x="1533753" y="1572692"/>
                <a:ext cx="1346232" cy="658272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302BD0A8-1F29-DE46-8754-6487DE482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55" t="40354" r="89115" b="45647"/>
              <a:stretch/>
            </p:blipFill>
            <p:spPr>
              <a:xfrm flipH="1">
                <a:off x="779805" y="1557814"/>
                <a:ext cx="744060" cy="585273"/>
              </a:xfrm>
              <a:prstGeom prst="ellipse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2782482-A791-7B48-90CF-CB8B1BE43D13}"/>
                </a:ext>
              </a:extLst>
            </p:cNvPr>
            <p:cNvGrpSpPr/>
            <p:nvPr/>
          </p:nvGrpSpPr>
          <p:grpSpPr>
            <a:xfrm>
              <a:off x="597311" y="61845"/>
              <a:ext cx="2636661" cy="2528438"/>
              <a:chOff x="3140623" y="347880"/>
              <a:chExt cx="2452652" cy="2351982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6791780-1FEE-9547-995F-C03A2B362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976" t="8518" r="13740" b="11382"/>
              <a:stretch/>
            </p:blipFill>
            <p:spPr>
              <a:xfrm>
                <a:off x="3543976" y="719617"/>
                <a:ext cx="1698946" cy="1671892"/>
              </a:xfrm>
              <a:prstGeom prst="donut">
                <a:avLst>
                  <a:gd name="adj" fmla="val 6250"/>
                </a:avLst>
              </a:prstGeom>
            </p:spPr>
          </p:pic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0119821-4692-544B-8B95-6065B0B52E7F}"/>
                  </a:ext>
                </a:extLst>
              </p:cNvPr>
              <p:cNvGrpSpPr/>
              <p:nvPr/>
            </p:nvGrpSpPr>
            <p:grpSpPr>
              <a:xfrm>
                <a:off x="3140623" y="347880"/>
                <a:ext cx="2452652" cy="2351982"/>
                <a:chOff x="3140623" y="347880"/>
                <a:chExt cx="2452652" cy="235198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354E25D1-A680-9045-8519-75473A0B9D3D}"/>
                    </a:ext>
                  </a:extLst>
                </p:cNvPr>
                <p:cNvGrpSpPr/>
                <p:nvPr/>
              </p:nvGrpSpPr>
              <p:grpSpPr>
                <a:xfrm>
                  <a:off x="3184757" y="439920"/>
                  <a:ext cx="2326792" cy="2259942"/>
                  <a:chOff x="3150142" y="379962"/>
                  <a:chExt cx="2326792" cy="2259942"/>
                </a:xfrm>
              </p:grpSpPr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DF87BFC6-F0B9-9349-A3D8-B0A05DB5D7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4" t="12627" r="75168" b="69355"/>
                  <a:stretch/>
                </p:blipFill>
                <p:spPr>
                  <a:xfrm>
                    <a:off x="5111521" y="832798"/>
                    <a:ext cx="302544" cy="372095"/>
                  </a:xfrm>
                  <a:prstGeom prst="ellipse">
                    <a:avLst/>
                  </a:prstGeom>
                </p:spPr>
              </p:pic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1FFC21C-F4BE-F04E-ADEC-697E94144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74" t="66368" r="33894" b="20037"/>
                  <a:stretch/>
                </p:blipFill>
                <p:spPr>
                  <a:xfrm>
                    <a:off x="5109941" y="176832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9FFB0DD0-6778-8D42-8759-2DE6F101EE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925" t="19136" r="55436" b="69102"/>
                  <a:stretch/>
                </p:blipFill>
                <p:spPr>
                  <a:xfrm>
                    <a:off x="4478474" y="379962"/>
                    <a:ext cx="319228" cy="302996"/>
                  </a:xfrm>
                  <a:prstGeom prst="ellipse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D5DEDB99-18FA-3149-BF18-0274F080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427" t="65552" r="54941" b="20853"/>
                  <a:stretch/>
                </p:blipFill>
                <p:spPr>
                  <a:xfrm>
                    <a:off x="4448490" y="2289674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35E81842-DF71-B54E-B8FE-8325BE009B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3" t="68025" r="75385" b="18380"/>
                  <a:stretch/>
                </p:blipFill>
                <p:spPr>
                  <a:xfrm>
                    <a:off x="3539556" y="2124738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32B7FC5D-2146-4346-81AF-FD9154116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901" t="18770" r="13467" b="67635"/>
                  <a:stretch/>
                </p:blipFill>
                <p:spPr>
                  <a:xfrm>
                    <a:off x="3150142" y="132797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99DFDEBD-C531-454A-8C34-2829FE85E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08" t="16319" r="33960" b="70086"/>
                  <a:stretch/>
                </p:blipFill>
                <p:spPr>
                  <a:xfrm>
                    <a:off x="3547765" y="543733"/>
                    <a:ext cx="366993" cy="350230"/>
                  </a:xfrm>
                  <a:prstGeom prst="ellipse">
                    <a:avLst/>
                  </a:prstGeom>
                </p:spPr>
              </p:pic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EE46801-79E1-324D-92DD-F7BDC089D789}"/>
                    </a:ext>
                  </a:extLst>
                </p:cNvPr>
                <p:cNvSpPr txBox="1"/>
                <p:nvPr/>
              </p:nvSpPr>
              <p:spPr>
                <a:xfrm>
                  <a:off x="3140623" y="1179242"/>
                  <a:ext cx="4700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vAttn</a:t>
                  </a:r>
                  <a:endParaRPr lang="en-US" sz="1000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C6F9C5B-3B21-6A46-B765-936774719912}"/>
                    </a:ext>
                  </a:extLst>
                </p:cNvPr>
                <p:cNvSpPr txBox="1"/>
                <p:nvPr/>
              </p:nvSpPr>
              <p:spPr>
                <a:xfrm>
                  <a:off x="3528391" y="386437"/>
                  <a:ext cx="47961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dAttn</a:t>
                  </a:r>
                  <a:endParaRPr lang="en-US" sz="1000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B9B24D5-CBD9-B340-ADEF-634640B8EF70}"/>
                    </a:ext>
                  </a:extLst>
                </p:cNvPr>
                <p:cNvSpPr txBox="1"/>
                <p:nvPr/>
              </p:nvSpPr>
              <p:spPr>
                <a:xfrm>
                  <a:off x="4068590" y="347880"/>
                  <a:ext cx="6335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SomMot</a:t>
                  </a:r>
                  <a:endParaRPr lang="en-US" sz="1000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4F227CC-5150-5D47-A890-D42DE850818A}"/>
                    </a:ext>
                  </a:extLst>
                </p:cNvPr>
                <p:cNvSpPr txBox="1"/>
                <p:nvPr/>
              </p:nvSpPr>
              <p:spPr>
                <a:xfrm>
                  <a:off x="5121475" y="710248"/>
                  <a:ext cx="33534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Vis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B47016-899E-D640-8BD4-00BC632CD0E5}"/>
                    </a:ext>
                  </a:extLst>
                </p:cNvPr>
                <p:cNvSpPr txBox="1"/>
                <p:nvPr/>
              </p:nvSpPr>
              <p:spPr>
                <a:xfrm>
                  <a:off x="5137701" y="1618214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DMN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7B21DB-6D74-6948-AF55-8AF9053FB76D}"/>
                    </a:ext>
                  </a:extLst>
                </p:cNvPr>
                <p:cNvSpPr txBox="1"/>
                <p:nvPr/>
              </p:nvSpPr>
              <p:spPr>
                <a:xfrm>
                  <a:off x="3288692" y="1977311"/>
                  <a:ext cx="52129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Limbic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896E16A-F37B-8F42-967E-B559ACC02454}"/>
                    </a:ext>
                  </a:extLst>
                </p:cNvPr>
                <p:cNvSpPr txBox="1"/>
                <p:nvPr/>
              </p:nvSpPr>
              <p:spPr>
                <a:xfrm>
                  <a:off x="4242231" y="2398094"/>
                  <a:ext cx="393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FPN</a:t>
                  </a:r>
                </a:p>
              </p:txBody>
            </p:sp>
          </p:grp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B13DA3DD-39D9-5E48-A5CA-AB9ABCDA1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359" t="20166" r="12030" b="23086"/>
          <a:stretch/>
        </p:blipFill>
        <p:spPr>
          <a:xfrm>
            <a:off x="1833145" y="4554818"/>
            <a:ext cx="1766355" cy="1751757"/>
          </a:xfrm>
          <a:prstGeom prst="ellipse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2B3AFCF-04F4-044D-9291-94931D83306B}"/>
              </a:ext>
            </a:extLst>
          </p:cNvPr>
          <p:cNvGrpSpPr/>
          <p:nvPr/>
        </p:nvGrpSpPr>
        <p:grpSpPr>
          <a:xfrm>
            <a:off x="1320389" y="3890723"/>
            <a:ext cx="2722468" cy="2831707"/>
            <a:chOff x="2373511" y="2293803"/>
            <a:chExt cx="2722468" cy="283170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7B5C5FB-C7BA-B946-BFB1-AFE5BA91B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976" t="8518" r="13740" b="11382"/>
            <a:stretch/>
          </p:blipFill>
          <p:spPr>
            <a:xfrm rot="1476222">
              <a:off x="2833460" y="2901623"/>
              <a:ext cx="1862918" cy="1833253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48E52A4-7CEC-AA45-B22F-2E55FFA3BD10}"/>
                </a:ext>
              </a:extLst>
            </p:cNvPr>
            <p:cNvGrpSpPr/>
            <p:nvPr/>
          </p:nvGrpSpPr>
          <p:grpSpPr>
            <a:xfrm>
              <a:off x="2433859" y="2957898"/>
              <a:ext cx="515362" cy="612865"/>
              <a:chOff x="2385465" y="3388473"/>
              <a:chExt cx="515362" cy="612865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A8DB7D0-1900-BF46-B6BC-791CA14FA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901" t="18770" r="13467" b="67635"/>
              <a:stretch/>
            </p:blipFill>
            <p:spPr>
              <a:xfrm>
                <a:off x="2433859" y="3617306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85CF32-687C-6949-A9D2-355FDE92B9EC}"/>
                  </a:ext>
                </a:extLst>
              </p:cNvPr>
              <p:cNvSpPr txBox="1"/>
              <p:nvPr/>
            </p:nvSpPr>
            <p:spPr>
              <a:xfrm>
                <a:off x="2385465" y="3388473"/>
                <a:ext cx="515362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89206F-9742-A54F-A48A-CCF4053E21F1}"/>
                </a:ext>
              </a:extLst>
            </p:cNvPr>
            <p:cNvGrpSpPr/>
            <p:nvPr/>
          </p:nvGrpSpPr>
          <p:grpSpPr>
            <a:xfrm>
              <a:off x="3195201" y="2293803"/>
              <a:ext cx="525908" cy="622254"/>
              <a:chOff x="2810658" y="2519151"/>
              <a:chExt cx="525908" cy="622254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CE9098C-CFBF-594D-B2FF-D18F33832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08" t="16319" r="33960" b="70086"/>
              <a:stretch/>
            </p:blipFill>
            <p:spPr>
              <a:xfrm>
                <a:off x="2869858" y="2757373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4B73D4-B3CC-DB44-8DBC-BFDD74B7EE09}"/>
                  </a:ext>
                </a:extLst>
              </p:cNvPr>
              <p:cNvSpPr txBox="1"/>
              <p:nvPr/>
            </p:nvSpPr>
            <p:spPr>
              <a:xfrm>
                <a:off x="2810658" y="2519151"/>
                <a:ext cx="525908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146BF7A-D1B5-A34D-ABF4-5F0844EFBA87}"/>
                </a:ext>
              </a:extLst>
            </p:cNvPr>
            <p:cNvGrpSpPr/>
            <p:nvPr/>
          </p:nvGrpSpPr>
          <p:grpSpPr>
            <a:xfrm>
              <a:off x="4158902" y="2514610"/>
              <a:ext cx="694649" cy="559727"/>
              <a:chOff x="3746995" y="2350308"/>
              <a:chExt cx="694649" cy="559727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4C3BB76-5C61-9A45-AF40-0C315FC95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925" t="19136" r="55436" b="69102"/>
              <a:stretch/>
            </p:blipFill>
            <p:spPr>
              <a:xfrm>
                <a:off x="3890394" y="2577796"/>
                <a:ext cx="350038" cy="332239"/>
              </a:xfrm>
              <a:prstGeom prst="ellipse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F44F64-4CEC-944A-B4C5-EB6BADE8F29F}"/>
                  </a:ext>
                </a:extLst>
              </p:cNvPr>
              <p:cNvSpPr txBox="1"/>
              <p:nvPr/>
            </p:nvSpPr>
            <p:spPr>
              <a:xfrm>
                <a:off x="3746995" y="2350308"/>
                <a:ext cx="69464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7DDC7A-BB25-4F4D-8BD3-1B0C1165D517}"/>
                </a:ext>
              </a:extLst>
            </p:cNvPr>
            <p:cNvGrpSpPr/>
            <p:nvPr/>
          </p:nvGrpSpPr>
          <p:grpSpPr>
            <a:xfrm>
              <a:off x="4728265" y="3425473"/>
              <a:ext cx="367714" cy="632373"/>
              <a:chOff x="4557497" y="2874215"/>
              <a:chExt cx="367714" cy="632373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06919B4-A28C-F84B-9BC0-FDD2B27A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4" t="12627" r="75168" b="69355"/>
              <a:stretch/>
            </p:blipFill>
            <p:spPr>
              <a:xfrm>
                <a:off x="4557497" y="3098581"/>
                <a:ext cx="331744" cy="408007"/>
              </a:xfrm>
              <a:prstGeom prst="ellipse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A1D312-A2E6-C040-96A7-3F6FC5F239B0}"/>
                  </a:ext>
                </a:extLst>
              </p:cNvPr>
              <p:cNvSpPr txBox="1"/>
              <p:nvPr/>
            </p:nvSpPr>
            <p:spPr>
              <a:xfrm>
                <a:off x="4557497" y="2874215"/>
                <a:ext cx="367714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531C2E9-637C-8C4F-883B-5F7CDF9EE2BC}"/>
                </a:ext>
              </a:extLst>
            </p:cNvPr>
            <p:cNvGrpSpPr/>
            <p:nvPr/>
          </p:nvGrpSpPr>
          <p:grpSpPr>
            <a:xfrm>
              <a:off x="4302301" y="4344492"/>
              <a:ext cx="696666" cy="595463"/>
              <a:chOff x="4582806" y="3888724"/>
              <a:chExt cx="696666" cy="595463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ACD10A6-D32F-C441-9FD9-42773095E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74" t="66368" r="33894" b="20037"/>
              <a:stretch/>
            </p:blipFill>
            <p:spPr>
              <a:xfrm>
                <a:off x="4582806" y="4100155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3B3189-1A7B-C14C-841F-E5CB2FA97DFF}"/>
                  </a:ext>
                </a:extLst>
              </p:cNvPr>
              <p:cNvSpPr txBox="1"/>
              <p:nvPr/>
            </p:nvSpPr>
            <p:spPr>
              <a:xfrm>
                <a:off x="4779929" y="3888724"/>
                <a:ext cx="499543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6C25C7-22CF-6A46-A849-8BC23DACF6EC}"/>
                </a:ext>
              </a:extLst>
            </p:cNvPr>
            <p:cNvGrpSpPr/>
            <p:nvPr/>
          </p:nvGrpSpPr>
          <p:grpSpPr>
            <a:xfrm>
              <a:off x="3237142" y="4722605"/>
              <a:ext cx="751263" cy="402905"/>
              <a:chOff x="3857516" y="4652949"/>
              <a:chExt cx="751263" cy="402905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8BADB6-FFEF-3F42-9D4E-3AFBD35D5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427" t="65552" r="54941" b="20853"/>
              <a:stretch/>
            </p:blipFill>
            <p:spPr>
              <a:xfrm>
                <a:off x="3857516" y="4671822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E114FD1-F5C3-B64D-A527-F91E02A5A4BD}"/>
                  </a:ext>
                </a:extLst>
              </p:cNvPr>
              <p:cNvSpPr txBox="1"/>
              <p:nvPr/>
            </p:nvSpPr>
            <p:spPr>
              <a:xfrm>
                <a:off x="4177788" y="4652949"/>
                <a:ext cx="430991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9821354-7E53-414A-8966-7ED20A3BAFB3}"/>
                </a:ext>
              </a:extLst>
            </p:cNvPr>
            <p:cNvGrpSpPr/>
            <p:nvPr/>
          </p:nvGrpSpPr>
          <p:grpSpPr>
            <a:xfrm>
              <a:off x="2373511" y="3990435"/>
              <a:ext cx="636058" cy="654138"/>
              <a:chOff x="2627212" y="4220861"/>
              <a:chExt cx="636058" cy="654138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620134C-AC62-174F-9F83-C4BC01DD0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3" t="68025" r="75385" b="18380"/>
              <a:stretch/>
            </p:blipFill>
            <p:spPr>
              <a:xfrm>
                <a:off x="2860857" y="4490967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437785-C971-A342-8C29-53FD23EB7C3F}"/>
                  </a:ext>
                </a:extLst>
              </p:cNvPr>
              <p:cNvSpPr txBox="1"/>
              <p:nvPr/>
            </p:nvSpPr>
            <p:spPr>
              <a:xfrm>
                <a:off x="2627212" y="4220861"/>
                <a:ext cx="57160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C19EEE3-9122-6E4E-8FB9-A51D9267A370}"/>
              </a:ext>
            </a:extLst>
          </p:cNvPr>
          <p:cNvSpPr txBox="1"/>
          <p:nvPr/>
        </p:nvSpPr>
        <p:spPr>
          <a:xfrm rot="16200000">
            <a:off x="-226727" y="5045785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plot version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618E9A-8C8A-D443-9C3C-E553E68948A1}"/>
              </a:ext>
            </a:extLst>
          </p:cNvPr>
          <p:cNvSpPr txBox="1"/>
          <p:nvPr/>
        </p:nvSpPr>
        <p:spPr>
          <a:xfrm rot="16200000">
            <a:off x="3169153" y="1866857"/>
            <a:ext cx="205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  plot version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ECEFC99-7EB1-724C-9226-744963C49402}"/>
              </a:ext>
            </a:extLst>
          </p:cNvPr>
          <p:cNvSpPr txBox="1"/>
          <p:nvPr/>
        </p:nvSpPr>
        <p:spPr>
          <a:xfrm rot="16200000">
            <a:off x="4255865" y="501213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Cortical Networks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173B76-587F-2F44-940F-C26B81386148}"/>
              </a:ext>
            </a:extLst>
          </p:cNvPr>
          <p:cNvGrpSpPr/>
          <p:nvPr/>
        </p:nvGrpSpPr>
        <p:grpSpPr>
          <a:xfrm>
            <a:off x="5614396" y="4479550"/>
            <a:ext cx="1435786" cy="1314756"/>
            <a:chOff x="779805" y="272835"/>
            <a:chExt cx="2100180" cy="1958129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99602E5-5B19-6A42-BD1C-21DD14604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38" t="8828" r="13837" b="13208"/>
            <a:stretch/>
          </p:blipFill>
          <p:spPr>
            <a:xfrm>
              <a:off x="1085652" y="272835"/>
              <a:ext cx="1599496" cy="136686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D0CD89A0-2FF5-AB41-A5FB-9D9D1AB03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433" t="27535" r="17751" b="49391"/>
            <a:stretch/>
          </p:blipFill>
          <p:spPr>
            <a:xfrm>
              <a:off x="1533753" y="1572692"/>
              <a:ext cx="1346232" cy="658272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E54EA0A-7503-5F4D-BC4D-AFAC2D8C0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5" t="40354" r="89115" b="45647"/>
            <a:stretch/>
          </p:blipFill>
          <p:spPr>
            <a:xfrm flipH="1">
              <a:off x="779805" y="1557814"/>
              <a:ext cx="744060" cy="585273"/>
            </a:xfrm>
            <a:prstGeom prst="ellipse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08B4BBB-54F5-5A44-A969-127D459C4235}"/>
              </a:ext>
            </a:extLst>
          </p:cNvPr>
          <p:cNvGrpSpPr/>
          <p:nvPr/>
        </p:nvGrpSpPr>
        <p:grpSpPr>
          <a:xfrm>
            <a:off x="7385978" y="4339044"/>
            <a:ext cx="723758" cy="2082854"/>
            <a:chOff x="2318352" y="1683360"/>
            <a:chExt cx="723758" cy="2082854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BD5B443-F404-614C-8CA5-287CBA705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4" t="12627" r="75168" b="69355"/>
            <a:stretch/>
          </p:blipFill>
          <p:spPr>
            <a:xfrm>
              <a:off x="2682225" y="3366203"/>
              <a:ext cx="325242" cy="400011"/>
            </a:xfrm>
            <a:prstGeom prst="ellipse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EEE64A-9616-A142-81D7-3241B97C7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25" t="19136" r="55436" b="69102"/>
            <a:stretch/>
          </p:blipFill>
          <p:spPr>
            <a:xfrm>
              <a:off x="2344026" y="3157563"/>
              <a:ext cx="343178" cy="325728"/>
            </a:xfrm>
            <a:prstGeom prst="ellipse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ADD65AB-5D06-8546-B460-325B89A6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27" t="65552" r="54941" b="20853"/>
            <a:stretch/>
          </p:blipFill>
          <p:spPr>
            <a:xfrm>
              <a:off x="2318352" y="2002106"/>
              <a:ext cx="394527" cy="376506"/>
            </a:xfrm>
            <a:prstGeom prst="ellipse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607BE466-B191-6447-ADD7-B0AF25CDB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3" t="68025" r="75385" b="18380"/>
            <a:stretch/>
          </p:blipFill>
          <p:spPr>
            <a:xfrm>
              <a:off x="2647583" y="2261234"/>
              <a:ext cx="394527" cy="376506"/>
            </a:xfrm>
            <a:prstGeom prst="ellipse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AD43C3E-1378-0F4F-92F2-4B569FFF6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901" t="18770" r="13467" b="67635"/>
            <a:stretch/>
          </p:blipFill>
          <p:spPr>
            <a:xfrm>
              <a:off x="2318352" y="2566091"/>
              <a:ext cx="394527" cy="376506"/>
            </a:xfrm>
            <a:prstGeom prst="ellipse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D19FC198-BC8C-604F-B068-E9C14B262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08" t="16319" r="33960" b="70086"/>
            <a:stretch/>
          </p:blipFill>
          <p:spPr>
            <a:xfrm>
              <a:off x="2647583" y="2839108"/>
              <a:ext cx="394527" cy="376506"/>
            </a:xfrm>
            <a:prstGeom prst="ellipse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27AA83A-055F-CD47-AED0-3396B9EBC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74" t="66368" r="33894" b="20037"/>
            <a:stretch/>
          </p:blipFill>
          <p:spPr>
            <a:xfrm>
              <a:off x="2647583" y="1683360"/>
              <a:ext cx="394527" cy="376506"/>
            </a:xfrm>
            <a:prstGeom prst="ellipse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EC47D66-508F-3E46-BB59-7EFF2462F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387" y="4116378"/>
            <a:ext cx="342799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Margulies gradients mapped to Yeo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626E5-FF88-2505-7D70-84B507C30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92" y="1245907"/>
            <a:ext cx="5337456" cy="53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Margulies gradients mapped to Schafer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2016; Hill 2010; Burt 2018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5B99F0-013A-B74E-BC80-A9FE39A2754B}"/>
              </a:ext>
            </a:extLst>
          </p:cNvPr>
          <p:cNvGrpSpPr/>
          <p:nvPr/>
        </p:nvGrpSpPr>
        <p:grpSpPr>
          <a:xfrm>
            <a:off x="1176161" y="3114576"/>
            <a:ext cx="9093694" cy="3382313"/>
            <a:chOff x="55915" y="595424"/>
            <a:chExt cx="7947103" cy="2955850"/>
          </a:xfrm>
        </p:grpSpPr>
        <p:pic>
          <p:nvPicPr>
            <p:cNvPr id="14" name="Picture 13" descr="A diagram of a graph&#10;&#10;Description automatically generated">
              <a:extLst>
                <a:ext uri="{FF2B5EF4-FFF2-40B4-BE49-F238E27FC236}">
                  <a16:creationId xmlns:a16="http://schemas.microsoft.com/office/drawing/2014/main" id="{7AD2DE45-AC7B-D1BF-4CBD-00E0292F9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453" b="19765"/>
            <a:stretch/>
          </p:blipFill>
          <p:spPr>
            <a:xfrm>
              <a:off x="55915" y="595424"/>
              <a:ext cx="7772400" cy="29558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F998D1-9712-CDEB-E91B-A0498C17AF11}"/>
                </a:ext>
              </a:extLst>
            </p:cNvPr>
            <p:cNvSpPr txBox="1"/>
            <p:nvPr/>
          </p:nvSpPr>
          <p:spPr>
            <a:xfrm>
              <a:off x="7156602" y="2857728"/>
              <a:ext cx="838011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DMN-A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E9DB1A-3148-EE6C-686E-02C0727167BB}"/>
                </a:ext>
              </a:extLst>
            </p:cNvPr>
            <p:cNvSpPr txBox="1"/>
            <p:nvPr/>
          </p:nvSpPr>
          <p:spPr>
            <a:xfrm>
              <a:off x="7156602" y="3132054"/>
              <a:ext cx="846416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DMN-B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47E7A-8B9A-1B5B-7658-00F9C1446ED0}"/>
                </a:ext>
              </a:extLst>
            </p:cNvPr>
            <p:cNvSpPr txBox="1"/>
            <p:nvPr/>
          </p:nvSpPr>
          <p:spPr>
            <a:xfrm>
              <a:off x="7156603" y="2573903"/>
              <a:ext cx="760961" cy="3317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67" i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" charset="0"/>
                </a:rPr>
                <a:t>FPN-A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95F499-121F-100C-C967-DA6414C9DE13}"/>
              </a:ext>
            </a:extLst>
          </p:cNvPr>
          <p:cNvSpPr txBox="1"/>
          <p:nvPr/>
        </p:nvSpPr>
        <p:spPr>
          <a:xfrm>
            <a:off x="8414988" y="2344818"/>
            <a:ext cx="3514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Note: missing ref for this figure here…</a:t>
            </a:r>
          </a:p>
          <a:p>
            <a:r>
              <a:rPr lang="en-US" sz="1600" i="1" dirty="0">
                <a:latin typeface="Helvetica Neue Light"/>
                <a:cs typeface="Helvetica Neue Light"/>
              </a:rPr>
              <a:t>Need to find source</a:t>
            </a:r>
          </a:p>
        </p:txBody>
      </p:sp>
    </p:spTree>
    <p:extLst>
      <p:ext uri="{BB962C8B-B14F-4D97-AF65-F5344CB8AC3E}">
        <p14:creationId xmlns:p14="http://schemas.microsoft.com/office/powerpoint/2010/main" val="172962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CBC9-CF77-76C2-E544-B019073AB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Myelination as a proxy for cortical hierarchy</a:t>
            </a:r>
            <a:br>
              <a:rPr lang="en-US" dirty="0"/>
            </a:br>
            <a:r>
              <a:rPr lang="en-US" dirty="0"/>
              <a:t> – Burt 2018 Nat Neuro</a:t>
            </a:r>
          </a:p>
        </p:txBody>
      </p:sp>
      <p:pic>
        <p:nvPicPr>
          <p:cNvPr id="4" name="Picture 3" descr="A close-up of a diagram&#10;&#10;Description automatically generated">
            <a:extLst>
              <a:ext uri="{FF2B5EF4-FFF2-40B4-BE49-F238E27FC236}">
                <a16:creationId xmlns:a16="http://schemas.microsoft.com/office/drawing/2014/main" id="{D9E71723-FB22-0D7B-6655-FABF19CD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59" y="107576"/>
            <a:ext cx="448614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283CF-D299-2A17-5F22-DEB0666AAD65}"/>
              </a:ext>
            </a:extLst>
          </p:cNvPr>
          <p:cNvSpPr txBox="1"/>
          <p:nvPr/>
        </p:nvSpPr>
        <p:spPr>
          <a:xfrm>
            <a:off x="658905" y="1250576"/>
            <a:ext cx="6750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T1/T2 ratio is a proxy for myelin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lower the myelin content, the higher the estimated level of cortical hierarchy in macaques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mode (DMN) and cingulo-opercular (CON) network have the lowest T1/T2 and are thus at the “top” of the hierarchy.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Hierarchies are estimated from macaque anatomical projections, with </a:t>
            </a:r>
            <a:r>
              <a:rPr lang="en-US" dirty="0" err="1"/>
              <a:t>supragranular</a:t>
            </a:r>
            <a:r>
              <a:rPr lang="en-US" dirty="0"/>
              <a:t> layers 2/3 mainly with feedforward projections and infragranular layers 5/6 mainly with diffuse feedback projections: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Markov/Kennedy </a:t>
            </a:r>
            <a:r>
              <a:rPr lang="en-US" dirty="0" err="1"/>
              <a:t>JCompAnat</a:t>
            </a:r>
            <a:r>
              <a:rPr lang="en-US" dirty="0"/>
              <a:t> 2013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/full/10.1002/cne.23458</a:t>
            </a:r>
          </a:p>
          <a:p>
            <a:endParaRPr lang="en-US" dirty="0"/>
          </a:p>
          <a:p>
            <a:r>
              <a:rPr lang="en-US" dirty="0"/>
              <a:t>Other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 is being relabeled in 2024 by </a:t>
            </a:r>
            <a:r>
              <a:rPr lang="en-US" dirty="0" err="1"/>
              <a:t>Dosenbach’s</a:t>
            </a:r>
            <a:r>
              <a:rPr lang="en-US" dirty="0"/>
              <a:t> group as a </a:t>
            </a:r>
            <a:r>
              <a:rPr lang="en-US" dirty="0" err="1"/>
              <a:t>somato</a:t>
            </a:r>
            <a:r>
              <a:rPr lang="en-US" dirty="0"/>
              <a:t>-visceral action network (after Gordon 2024 Nature paper)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 with higher myelin content tend to be more unimodal (vs. </a:t>
            </a:r>
            <a:r>
              <a:rPr lang="en-US" dirty="0" err="1"/>
              <a:t>transmodal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087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-101221"/>
            <a:ext cx="10515600" cy="1325563"/>
          </a:xfrm>
        </p:spPr>
        <p:txBody>
          <a:bodyPr/>
          <a:lstStyle/>
          <a:p>
            <a:r>
              <a:rPr lang="en-US" dirty="0" err="1"/>
              <a:t>Diedrichsen</a:t>
            </a:r>
            <a:r>
              <a:rPr lang="en-US" dirty="0"/>
              <a:t> Cerebellum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B96F6E-D69F-9943-BF09-538656E2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53" y="3878734"/>
            <a:ext cx="3371350" cy="1973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0A4100-654F-C247-89F1-587184C624B1}"/>
              </a:ext>
            </a:extLst>
          </p:cNvPr>
          <p:cNvSpPr txBox="1"/>
          <p:nvPr/>
        </p:nvSpPr>
        <p:spPr>
          <a:xfrm>
            <a:off x="3892067" y="1056785"/>
            <a:ext cx="6905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Diedrichsen</a:t>
            </a:r>
            <a:r>
              <a:rPr lang="en-US" sz="1200" dirty="0"/>
              <a:t>, </a:t>
            </a:r>
            <a:r>
              <a:rPr lang="en-US" sz="1200" dirty="0" err="1"/>
              <a:t>Jörn</a:t>
            </a:r>
            <a:r>
              <a:rPr lang="en-US" sz="1200" dirty="0"/>
              <a:t>, Joshua H. </a:t>
            </a:r>
            <a:r>
              <a:rPr lang="en-US" sz="1200" dirty="0" err="1"/>
              <a:t>Balsters</a:t>
            </a:r>
            <a:r>
              <a:rPr lang="en-US" sz="1200" dirty="0"/>
              <a:t>, Jonathan Flavell, Emma </a:t>
            </a:r>
            <a:r>
              <a:rPr lang="en-US" sz="1200" dirty="0" err="1"/>
              <a:t>Cussans</a:t>
            </a:r>
            <a:r>
              <a:rPr lang="en-US" sz="1200" dirty="0"/>
              <a:t>, and Narender </a:t>
            </a:r>
            <a:r>
              <a:rPr lang="en-US" sz="1200" dirty="0" err="1"/>
              <a:t>Ramnani</a:t>
            </a:r>
            <a:r>
              <a:rPr lang="en-US" sz="1200" dirty="0"/>
              <a:t>. 2009. A Probabilistic MR Atlas of the Human Cerebellum. </a:t>
            </a:r>
            <a:r>
              <a:rPr lang="en-US" sz="1200" dirty="0" err="1"/>
              <a:t>NeuroImage</a:t>
            </a:r>
            <a:r>
              <a:rPr lang="en-US" sz="1200" dirty="0"/>
              <a:t> 46 (1): 39?46.’</a:t>
            </a:r>
          </a:p>
          <a:p>
            <a:endParaRPr lang="en-US" sz="1200" dirty="0"/>
          </a:p>
          <a:p>
            <a:r>
              <a:rPr lang="en-US" sz="1200" dirty="0"/>
              <a:t>Choi, </a:t>
            </a:r>
            <a:r>
              <a:rPr lang="en-US" sz="1200" dirty="0" err="1"/>
              <a:t>Eun</a:t>
            </a:r>
            <a:r>
              <a:rPr lang="en-US" sz="1200" dirty="0"/>
              <a:t> Young, B. T. Thomas Yeo, and Randy L. Buckner. 2012. “The Organization of the Human Striatum Estimated by Intrinsic Functional Connectivity.” </a:t>
            </a:r>
            <a:r>
              <a:rPr lang="en-US" sz="1200" i="1" dirty="0"/>
              <a:t>Journal of Neurophysiology</a:t>
            </a:r>
            <a:r>
              <a:rPr lang="en-US" sz="1200" dirty="0"/>
              <a:t> 108 (8): 2242–63.</a:t>
            </a:r>
          </a:p>
          <a:p>
            <a:endParaRPr lang="en-US" sz="1200" dirty="0"/>
          </a:p>
          <a:p>
            <a:r>
              <a:rPr lang="en-US" sz="1200" dirty="0"/>
              <a:t>Buckner, Randy L. 2013. “The Cerebellum and Cognitive Function: 25 Years of Insight from Anatomy and Neuroimaging.” </a:t>
            </a:r>
            <a:r>
              <a:rPr lang="en-US" sz="1200" i="1" dirty="0"/>
              <a:t>Neuron</a:t>
            </a:r>
            <a:r>
              <a:rPr lang="en-US" sz="1200" dirty="0"/>
              <a:t> 80 (3): 807–15.</a:t>
            </a:r>
          </a:p>
          <a:p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27F763-3B1C-8348-A195-696BDBC2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86" y="3044362"/>
            <a:ext cx="4971355" cy="299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B1585-FB49-3842-9B67-39C3E73AC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8420"/>
          <a:stretch/>
        </p:blipFill>
        <p:spPr>
          <a:xfrm>
            <a:off x="817228" y="1432112"/>
            <a:ext cx="2540000" cy="23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9" y="0"/>
            <a:ext cx="2797004" cy="1325563"/>
          </a:xfrm>
        </p:spPr>
        <p:txBody>
          <a:bodyPr/>
          <a:lstStyle/>
          <a:p>
            <a:r>
              <a:rPr lang="en-US" dirty="0"/>
              <a:t>Cerebellum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ED2A6-5F48-A141-8EED-82CA37E2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3" y="1494413"/>
            <a:ext cx="2540000" cy="461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B4523-B401-EC40-B31D-DD6235BC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2" y="1065551"/>
            <a:ext cx="5586776" cy="6162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86B07-09E8-C04B-A4FB-DC83662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694" y="732362"/>
            <a:ext cx="3160043" cy="61342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D805D2-2FC6-624B-802E-B46C066A4269}"/>
              </a:ext>
            </a:extLst>
          </p:cNvPr>
          <p:cNvSpPr txBox="1">
            <a:spLocks/>
          </p:cNvSpPr>
          <p:nvPr/>
        </p:nvSpPr>
        <p:spPr>
          <a:xfrm>
            <a:off x="826987" y="5610581"/>
            <a:ext cx="27970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Buckner/Yeo</a:t>
            </a:r>
          </a:p>
        </p:txBody>
      </p:sp>
    </p:spTree>
    <p:extLst>
      <p:ext uri="{BB962C8B-B14F-4D97-AF65-F5344CB8AC3E}">
        <p14:creationId xmlns:p14="http://schemas.microsoft.com/office/powerpoint/2010/main" val="256705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31" name="Picture 30" descr="A close up of a clock&#10;&#10;Description automatically generated">
            <a:extLst>
              <a:ext uri="{FF2B5EF4-FFF2-40B4-BE49-F238E27FC236}">
                <a16:creationId xmlns:a16="http://schemas.microsoft.com/office/drawing/2014/main" id="{7C49706B-39F8-AF4C-A31B-87F2D494E6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655" y="866148"/>
            <a:ext cx="977900" cy="115570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63F3EEB-696D-B14F-BF77-E849FC46E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1" t="12659" r="15422" b="13238"/>
          <a:stretch/>
        </p:blipFill>
        <p:spPr>
          <a:xfrm>
            <a:off x="4308592" y="1333116"/>
            <a:ext cx="3240476" cy="3235395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E4997F-9264-6E41-8984-E81D8507B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397" t="54209" r="8354" b="7942"/>
          <a:stretch/>
        </p:blipFill>
        <p:spPr>
          <a:xfrm>
            <a:off x="7138578" y="506059"/>
            <a:ext cx="1375402" cy="1107628"/>
          </a:xfrm>
          <a:prstGeom prst="rect">
            <a:avLst/>
          </a:prstGeom>
        </p:spPr>
      </p:pic>
      <p:pic>
        <p:nvPicPr>
          <p:cNvPr id="16" name="Picture 15" descr="A close up of a mans face&#10;&#10;Description automatically generated">
            <a:extLst>
              <a:ext uri="{FF2B5EF4-FFF2-40B4-BE49-F238E27FC236}">
                <a16:creationId xmlns:a16="http://schemas.microsoft.com/office/drawing/2014/main" id="{67ADEEBD-219D-0F44-9696-19849303B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42" t="612" r="41846" b="48601"/>
          <a:stretch/>
        </p:blipFill>
        <p:spPr>
          <a:xfrm>
            <a:off x="6718093" y="4703961"/>
            <a:ext cx="1107493" cy="14987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01EC3B-EB48-ED44-AD24-75916C2FAF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353" t="7697" r="54336" b="57614"/>
          <a:stretch/>
        </p:blipFill>
        <p:spPr>
          <a:xfrm>
            <a:off x="5760409" y="5076823"/>
            <a:ext cx="1675153" cy="1391914"/>
          </a:xfrm>
          <a:prstGeom prst="rect">
            <a:avLst/>
          </a:prstGeom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FBFFEB5B-7FD6-004E-98E0-9EF4A63CC706}"/>
              </a:ext>
            </a:extLst>
          </p:cNvPr>
          <p:cNvSpPr txBox="1"/>
          <p:nvPr/>
        </p:nvSpPr>
        <p:spPr>
          <a:xfrm>
            <a:off x="3296528" y="6036039"/>
            <a:ext cx="724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vAttn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A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09C9739-E58B-EA47-B774-493CF2E432BC}"/>
              </a:ext>
            </a:extLst>
          </p:cNvPr>
          <p:cNvSpPr txBox="1"/>
          <p:nvPr/>
        </p:nvSpPr>
        <p:spPr>
          <a:xfrm>
            <a:off x="6748452" y="6170549"/>
            <a:ext cx="110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SomMotor</a:t>
            </a:r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 B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A64D81F6-5DB4-FA4E-A6D7-ECCC64C78704}"/>
              </a:ext>
            </a:extLst>
          </p:cNvPr>
          <p:cNvSpPr txBox="1"/>
          <p:nvPr/>
        </p:nvSpPr>
        <p:spPr>
          <a:xfrm>
            <a:off x="8041795" y="1967699"/>
            <a:ext cx="86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glow rad="101600">
                    <a:schemeClr val="bg1">
                      <a:alpha val="70000"/>
                    </a:schemeClr>
                  </a:glow>
                </a:effectLst>
              </a:rPr>
              <a:t>Control C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5095DBB-ACAD-8F43-A456-398C62AC4CE7}"/>
              </a:ext>
            </a:extLst>
          </p:cNvPr>
          <p:cNvGrpSpPr/>
          <p:nvPr/>
        </p:nvGrpSpPr>
        <p:grpSpPr>
          <a:xfrm>
            <a:off x="3489995" y="566330"/>
            <a:ext cx="4591498" cy="4745519"/>
            <a:chOff x="72189" y="365663"/>
            <a:chExt cx="4591498" cy="4745519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E9DA5EB-5552-8A4A-81CF-B671E26B576C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77B23AD-E076-E342-A0EE-8FCC272970CF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3ED959D7-925E-6244-931F-D7362BDEF9B1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186E0833-B0E8-054B-99D4-11C4414C6D92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0FD39C26-5AB3-9846-AAA0-85D8E7E71C7A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D97EA18-8EE0-5C41-9C2B-560F9AC12414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C65A3DDB-2840-BC45-8DA5-D4C92F13BAC8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8A41BAF9-2FFF-774B-8E0C-F5B2921EE94F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2F78A30A-53E6-A747-8CDC-2A292D879C64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6BDC33EF-3330-214D-964A-611671E4E690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A1F7550-58EE-9A4C-8580-59E3178FE9C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C734BB09-C974-894B-A701-11E9C378610A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64D461AA-AAD0-624F-89C5-F850C0C344B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27" name="TextBox 226">
                    <a:extLst>
                      <a:ext uri="{FF2B5EF4-FFF2-40B4-BE49-F238E27FC236}">
                        <a16:creationId xmlns:a16="http://schemas.microsoft.com/office/drawing/2014/main" id="{3DC2250B-393A-DB4C-8B17-06A8E54C781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6A0C062-6B1B-CE49-BACA-73F68DD1263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175" name="Picture 174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3024ADD-D3DD-B444-B867-9E580B521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531942F6-A743-D843-968B-3F768169153A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0806EE19-6AFA-1A4B-8838-266F7503140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284409F7-F365-5649-BE96-93A961F7F96E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1C1470F7-DABC-D349-A1E5-90BCB330C2B5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15824EAD-11D9-C940-9B6F-2A9DBC5AAB8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14A48116-71CD-4443-8B1A-A5B90555B0EB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2A5F275E-13F5-1143-97A9-88FF1B392B6E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DF7D4090-C941-D84E-B4CA-690B152F9601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DB8A2446-5BCF-344C-A00D-073183625CC3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FC1D6AD9-3D35-504F-91F1-A0B95C1DCB4C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06FCE126-2E75-3047-8C0C-63A1512E7E8D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9DD5E3B8-6642-AE4A-9DD6-E7124D1059F4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F9E21369-ABAA-4F49-AF8E-DA3586200EA9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F898C6B9-4C3F-8A4A-AF35-CF2BAFAFB997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FB7BE189-E093-1C43-9929-CF0E10DC9EA2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5D007ABA-E6C7-0B4A-9EC4-AE06335537C7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423E9EDF-BC7B-4B44-BAE4-0982C51C2D6A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5196C88C-A86A-EF41-98FC-F90549CFE63F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ED9A8C14-AE2F-8A4E-B30F-8F1B093682E7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63EB4C8C-8F37-3340-AE00-BFC8D47532FE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9053561-1AAD-3B43-8E6D-BD2D28EC4917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2796B85F-BB01-1E43-9D6F-3FB2B007FD4A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5F6BC4AC-669A-CC40-A2EA-5E1F1AC02C73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3012CE0F-F520-874A-A553-D147AE13AE51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A14AFF0D-E9D2-794D-9953-C8D35F68A395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8CC4DB61-8CC8-0A4D-A079-1A7813BA5FE3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6093DDC-DA5B-AE43-AE9A-26FE5733DD3A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C6B9CA2A-AA3E-3340-BAB9-BCDDFEA7CF00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96" name="Group 195">
                  <a:extLst>
                    <a:ext uri="{FF2B5EF4-FFF2-40B4-BE49-F238E27FC236}">
                      <a16:creationId xmlns:a16="http://schemas.microsoft.com/office/drawing/2014/main" id="{1C073DD0-5095-3B4B-B190-0D85920CED52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11" name="TextBox 210">
                    <a:extLst>
                      <a:ext uri="{FF2B5EF4-FFF2-40B4-BE49-F238E27FC236}">
                        <a16:creationId xmlns:a16="http://schemas.microsoft.com/office/drawing/2014/main" id="{99570FBC-50B0-3046-B912-DB442405978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2" name="TextBox 211">
                    <a:extLst>
                      <a:ext uri="{FF2B5EF4-FFF2-40B4-BE49-F238E27FC236}">
                        <a16:creationId xmlns:a16="http://schemas.microsoft.com/office/drawing/2014/main" id="{BE3751CF-44FF-FD46-B546-C39397F58C97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41A7FCD1-45FA-B844-AFE1-AA768773418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9" name="TextBox 208">
                    <a:extLst>
                      <a:ext uri="{FF2B5EF4-FFF2-40B4-BE49-F238E27FC236}">
                        <a16:creationId xmlns:a16="http://schemas.microsoft.com/office/drawing/2014/main" id="{61F26D84-4C8D-314C-8B99-8AD013C0F15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10" name="TextBox 209">
                    <a:extLst>
                      <a:ext uri="{FF2B5EF4-FFF2-40B4-BE49-F238E27FC236}">
                        <a16:creationId xmlns:a16="http://schemas.microsoft.com/office/drawing/2014/main" id="{7ADC2EFE-7F4A-AC4B-B015-94CCBCA8A4A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E147A4B3-769D-F843-951A-2CD4DF7972B4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44BEF7C6-99FB-E941-8B48-ED007C22F7D2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EE9E0330-B48C-AD46-A100-C697973D440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208" name="TextBox 207">
                    <a:extLst>
                      <a:ext uri="{FF2B5EF4-FFF2-40B4-BE49-F238E27FC236}">
                        <a16:creationId xmlns:a16="http://schemas.microsoft.com/office/drawing/2014/main" id="{7BBE6DDC-B51E-A447-8973-23B84D8E70E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15E70DE3-558C-9B43-AC18-9568C27D60F7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0BD6029C-51CD-124C-A2F6-303F29C92BAF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AAC55859-2C19-FA41-842F-AF5146E869E6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40033BC-3FCB-AF43-A3FB-1ECCC5B921A9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7F1C4DC9-18DE-7646-A69E-08CEE2E5B905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A8E58245-547D-4E43-848C-B09910FC264B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2EC36C27-DBE5-1149-BA11-710AAC49E09D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E7129F6-ABC0-6247-9384-02CF5F39B1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140" t="53160" r="9003" b="9079"/>
          <a:stretch/>
        </p:blipFill>
        <p:spPr>
          <a:xfrm>
            <a:off x="5991578" y="-51365"/>
            <a:ext cx="1209642" cy="1011857"/>
          </a:xfrm>
          <a:prstGeom prst="rect">
            <a:avLst/>
          </a:prstGeom>
        </p:spPr>
      </p:pic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54F0506A-8D42-4645-8322-A4677381AD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354" r="10130" b="58910"/>
          <a:stretch/>
        </p:blipFill>
        <p:spPr>
          <a:xfrm>
            <a:off x="4676893" y="-114417"/>
            <a:ext cx="1195907" cy="958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C9F7B-FCA1-DC41-BEFA-20738E80C1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8" t="55921" r="73032" b="10281"/>
          <a:stretch/>
        </p:blipFill>
        <p:spPr>
          <a:xfrm>
            <a:off x="3435757" y="319017"/>
            <a:ext cx="723653" cy="1123252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6CDACDCD-D048-7340-B1E7-28F290FC31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745" t="6836" r="10456" b="57768"/>
          <a:stretch/>
        </p:blipFill>
        <p:spPr>
          <a:xfrm>
            <a:off x="4301624" y="306290"/>
            <a:ext cx="415722" cy="935337"/>
          </a:xfrm>
          <a:prstGeom prst="rect">
            <a:avLst/>
          </a:prstGeom>
        </p:spPr>
      </p:pic>
      <p:pic>
        <p:nvPicPr>
          <p:cNvPr id="10" name="Picture 9" descr="A close up&#10;&#10;Description automatically generated">
            <a:extLst>
              <a:ext uri="{FF2B5EF4-FFF2-40B4-BE49-F238E27FC236}">
                <a16:creationId xmlns:a16="http://schemas.microsoft.com/office/drawing/2014/main" id="{21E1E873-3E1B-2444-9DD5-E7AE75228C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37" t="55921" r="62043" b="12696"/>
          <a:stretch/>
        </p:blipFill>
        <p:spPr>
          <a:xfrm>
            <a:off x="2796853" y="3479086"/>
            <a:ext cx="1167437" cy="1005778"/>
          </a:xfrm>
          <a:prstGeom prst="rect">
            <a:avLst/>
          </a:prstGeom>
        </p:spPr>
      </p:pic>
      <p:pic>
        <p:nvPicPr>
          <p:cNvPr id="234" name="Picture 233" descr="A close up&#10;&#10;Description automatically generated">
            <a:extLst>
              <a:ext uri="{FF2B5EF4-FFF2-40B4-BE49-F238E27FC236}">
                <a16:creationId xmlns:a16="http://schemas.microsoft.com/office/drawing/2014/main" id="{3D5CA414-2537-CB40-83F3-7F8AEA3C74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909" t="6604" r="14771" b="62013"/>
          <a:stretch/>
        </p:blipFill>
        <p:spPr>
          <a:xfrm>
            <a:off x="1620979" y="3433724"/>
            <a:ext cx="1167437" cy="1005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873540-3CED-7047-8327-868E371860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7375" t="6079" r="23720" b="57936"/>
          <a:stretch/>
        </p:blipFill>
        <p:spPr>
          <a:xfrm>
            <a:off x="2622599" y="4565783"/>
            <a:ext cx="628283" cy="896924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23A83D34-3A9E-8242-97CE-9F3E54AAF5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86" t="54542" r="59918" b="9473"/>
          <a:stretch/>
        </p:blipFill>
        <p:spPr>
          <a:xfrm>
            <a:off x="3251100" y="4379699"/>
            <a:ext cx="1235771" cy="10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6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5-27 at 9.46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61" y="327649"/>
            <a:ext cx="3200400" cy="256583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51433" y="-356733"/>
            <a:ext cx="349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 Light" charset="0"/>
                <a:ea typeface="Helvetica Light" charset="0"/>
                <a:cs typeface="Helvetica Light" charset="0"/>
              </a:rPr>
              <a:t>Figure </a:t>
            </a:r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5</a:t>
            </a:r>
          </a:p>
        </p:txBody>
      </p:sp>
      <p:pic>
        <p:nvPicPr>
          <p:cNvPr id="2" name="Picture 1" descr="Screen Shot 2016-05-27 at 9.45.42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r="13840"/>
          <a:stretch/>
        </p:blipFill>
        <p:spPr>
          <a:xfrm>
            <a:off x="7589513" y="457108"/>
            <a:ext cx="3016820" cy="2680097"/>
          </a:xfrm>
          <a:prstGeom prst="rect">
            <a:avLst/>
          </a:prstGeom>
        </p:spPr>
      </p:pic>
      <p:pic>
        <p:nvPicPr>
          <p:cNvPr id="4" name="Picture 3" descr="Screen Shot 2016-05-27 at 9.45.10 A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67" y="3208537"/>
            <a:ext cx="3564945" cy="27273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5346" y="216394"/>
            <a:ext cx="3461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Helvetica Neue Light" charset="0"/>
                <a:ea typeface="Helvetica Neue Light" charset="0"/>
                <a:cs typeface="Helvetica Neue Light" charset="0"/>
              </a:rPr>
              <a:t>Networks from 1,000-person functional connectivity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35180" y="148886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35180" y="1356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33725" y="15837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66401" y="127837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00630" y="2819652"/>
            <a:ext cx="2774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Time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37402" y="125572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Helvetica"/>
                <a:cs typeface="Helvetica"/>
              </a:rPr>
              <a:t>e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05436" y="3454584"/>
            <a:ext cx="2774731" cy="1628023"/>
          </a:xfrm>
          <a:prstGeom prst="roundRect">
            <a:avLst>
              <a:gd name="adj" fmla="val 4280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ts val="1200"/>
              </a:lnSpc>
            </a:pPr>
            <a:r>
              <a:rPr lang="en-US" sz="1050" b="1" dirty="0">
                <a:latin typeface="Helvetica Neue Light" charset="0"/>
                <a:ea typeface="ＭＳ Ｐゴシック" pitchFamily="-111" charset="-128"/>
                <a:cs typeface="ＭＳ Ｐゴシック" pitchFamily="-111" charset="-128"/>
              </a:rPr>
              <a:t>Yeo 17 networks</a:t>
            </a:r>
            <a:endParaRPr lang="en-US" sz="1050" dirty="0">
              <a:latin typeface="Helvetica Neue Light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2034763" y="2085867"/>
            <a:ext cx="1300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Helvetica Neue Light" charset="0"/>
                <a:ea typeface="Helvetica Neue Light" charset="0"/>
                <a:cs typeface="Helvetica Neue Light" charset="0"/>
              </a:rPr>
              <a:t>Correlation</a:t>
            </a:r>
            <a:endParaRPr lang="en-US" sz="1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3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5586" y="588580"/>
            <a:ext cx="4591498" cy="4745519"/>
            <a:chOff x="72189" y="365663"/>
            <a:chExt cx="4591498" cy="474551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72189" y="769414"/>
              <a:ext cx="4591498" cy="4341768"/>
              <a:chOff x="72189" y="769414"/>
              <a:chExt cx="4591498" cy="434176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1120" y="3755025"/>
                <a:ext cx="976465" cy="1735849"/>
                <a:chOff x="5810893" y="2182070"/>
                <a:chExt cx="976465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0893" y="2604508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5989199" y="3190494"/>
                  <a:ext cx="519041" cy="446616"/>
                  <a:chOff x="3159835" y="1125458"/>
                  <a:chExt cx="519041" cy="446616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59835" y="112545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30090" y="129507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72189" y="769414"/>
                <a:ext cx="4591498" cy="4034119"/>
                <a:chOff x="72189" y="769414"/>
                <a:chExt cx="4591498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8471" y="1335346"/>
                  <a:ext cx="976466" cy="1409029"/>
                  <a:chOff x="5810893" y="2345482"/>
                  <a:chExt cx="976466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0893" y="2604508"/>
                    <a:ext cx="519045" cy="446615"/>
                    <a:chOff x="3184297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1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25801" y="3190349"/>
                    <a:ext cx="519045" cy="446616"/>
                    <a:chOff x="3184297" y="1098230"/>
                    <a:chExt cx="519045" cy="446616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84297" y="1098230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54556" y="1267847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84297" y="1098231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64337" y="126336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33928" y="156709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9898" y="1829834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06245" y="213234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65109" y="243939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45800" y="397584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99440" y="415241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54935" y="97655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70886" y="92305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21649" y="90698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47550" y="96908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37209" y="126060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21159" y="1114167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59467" y="3993366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32856" y="3537957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9496" y="2926112"/>
                  <a:ext cx="519045" cy="446615"/>
                  <a:chOff x="3184297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84297" y="1098231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556" y="1267847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67474" y="2853629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14303" y="3158196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70823" y="344944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702622" y="370455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</p:grpSp>
        </p:grpSp>
      </p:grp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AF13251-7C15-584F-BBF3-412E57D0F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64" b="38784"/>
          <a:stretch/>
        </p:blipFill>
        <p:spPr>
          <a:xfrm>
            <a:off x="447826" y="5184571"/>
            <a:ext cx="9466203" cy="157167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A934C0-8F4F-2B40-918C-357AAAA414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59" t="54014" r="61864" b="11458"/>
          <a:stretch/>
        </p:blipFill>
        <p:spPr>
          <a:xfrm>
            <a:off x="5180928" y="203460"/>
            <a:ext cx="1615002" cy="151112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2DD24B-896C-734F-B9D5-53D2B1EC23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46" t="5859" r="10432" b="57813"/>
          <a:stretch/>
        </p:blipFill>
        <p:spPr>
          <a:xfrm>
            <a:off x="6899182" y="199409"/>
            <a:ext cx="1567897" cy="1368256"/>
          </a:xfrm>
          <a:prstGeom prst="rect">
            <a:avLst/>
          </a:prstGeom>
        </p:spPr>
      </p:pic>
      <p:pic>
        <p:nvPicPr>
          <p:cNvPr id="71" name="Picture 70" descr="A close up&#10;&#10;Description automatically generated">
            <a:extLst>
              <a:ext uri="{FF2B5EF4-FFF2-40B4-BE49-F238E27FC236}">
                <a16:creationId xmlns:a16="http://schemas.microsoft.com/office/drawing/2014/main" id="{07CACE6C-655E-F441-A8E1-C5295FAD7E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32" b="54176"/>
          <a:stretch/>
        </p:blipFill>
        <p:spPr>
          <a:xfrm>
            <a:off x="6831519" y="1537400"/>
            <a:ext cx="1940945" cy="1761565"/>
          </a:xfrm>
          <a:prstGeom prst="rect">
            <a:avLst/>
          </a:prstGeom>
        </p:spPr>
      </p:pic>
      <p:pic>
        <p:nvPicPr>
          <p:cNvPr id="72" name="Picture 71" descr="A close up&#10;&#10;Description automatically generated">
            <a:extLst>
              <a:ext uri="{FF2B5EF4-FFF2-40B4-BE49-F238E27FC236}">
                <a16:creationId xmlns:a16="http://schemas.microsoft.com/office/drawing/2014/main" id="{922CFF54-2A43-F04B-BDE3-90BD000E96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11" t="56892" r="60156" b="13217"/>
          <a:stretch/>
        </p:blipFill>
        <p:spPr>
          <a:xfrm>
            <a:off x="5068495" y="1700115"/>
            <a:ext cx="1775534" cy="16114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E4D56B7-A656-F447-994F-DA8AE982F7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16" t="3313" r="52240" b="57110"/>
          <a:stretch/>
        </p:blipFill>
        <p:spPr>
          <a:xfrm>
            <a:off x="6842868" y="3113102"/>
            <a:ext cx="1890135" cy="150641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B8EEE32-6413-D141-9306-7D6DEB0907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060" t="51397" r="8696" b="9026"/>
          <a:stretch/>
        </p:blipFill>
        <p:spPr>
          <a:xfrm>
            <a:off x="4944195" y="3210975"/>
            <a:ext cx="1890135" cy="150641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454E35B-47D6-5148-A597-BA7A7D1FFECD}"/>
              </a:ext>
            </a:extLst>
          </p:cNvPr>
          <p:cNvSpPr txBox="1"/>
          <p:nvPr/>
        </p:nvSpPr>
        <p:spPr>
          <a:xfrm>
            <a:off x="8733003" y="2191250"/>
            <a:ext cx="106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1B47B3-7A4C-864E-96EF-639A93D26FFB}"/>
              </a:ext>
            </a:extLst>
          </p:cNvPr>
          <p:cNvSpPr txBox="1"/>
          <p:nvPr/>
        </p:nvSpPr>
        <p:spPr>
          <a:xfrm>
            <a:off x="8733003" y="674967"/>
            <a:ext cx="105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A</a:t>
            </a:r>
          </a:p>
        </p:txBody>
      </p:sp>
    </p:spTree>
    <p:extLst>
      <p:ext uri="{BB962C8B-B14F-4D97-AF65-F5344CB8AC3E}">
        <p14:creationId xmlns:p14="http://schemas.microsoft.com/office/powerpoint/2010/main" val="144654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2598" y="588580"/>
            <a:ext cx="4594486" cy="4745289"/>
            <a:chOff x="69201" y="365663"/>
            <a:chExt cx="4594486" cy="47452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69201" y="769414"/>
              <a:ext cx="4594486" cy="4341538"/>
              <a:chOff x="69201" y="769414"/>
              <a:chExt cx="4594486" cy="434153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4092" y="3759167"/>
                <a:ext cx="967721" cy="1735849"/>
                <a:chOff x="5819637" y="2182070"/>
                <a:chExt cx="967721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9637" y="2608513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6032257" y="3197478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69201" y="769414"/>
                <a:ext cx="4594486" cy="4034119"/>
                <a:chOff x="69201" y="769414"/>
                <a:chExt cx="4594486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9855" y="1332155"/>
                  <a:ext cx="967722" cy="1409029"/>
                  <a:chOff x="5819637" y="2345482"/>
                  <a:chExt cx="967722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9637" y="2608513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32257" y="3197478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93915" y="1098231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54719" y="126336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43546" y="156709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0280" y="1829834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15863" y="213234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55491" y="243939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55418" y="397584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89822" y="415241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64553" y="97655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61268" y="92305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31267" y="90698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26357" y="96908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46827" y="126060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11541" y="111416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49853" y="3993094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24128" y="3533915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2576" y="2919432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77092" y="285362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04685" y="3158196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80441" y="344944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693004" y="370455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656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E320FE7-3A8D-EE46-8325-2C6DB3801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34841" r="15818" b="13380"/>
          <a:stretch/>
        </p:blipFill>
        <p:spPr>
          <a:xfrm>
            <a:off x="2330412" y="1092221"/>
            <a:ext cx="1711539" cy="1031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00A28F-AC2F-7942-828A-E1CA97D6EE0F}"/>
              </a:ext>
            </a:extLst>
          </p:cNvPr>
          <p:cNvGrpSpPr/>
          <p:nvPr/>
        </p:nvGrpSpPr>
        <p:grpSpPr>
          <a:xfrm>
            <a:off x="1761558" y="256509"/>
            <a:ext cx="2759648" cy="2573544"/>
            <a:chOff x="3039388" y="3192490"/>
            <a:chExt cx="2759648" cy="25735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C243C4-A224-784D-AA14-AF2266FFE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275" t="6897" r="11918" b="10854"/>
            <a:stretch/>
          </p:blipFill>
          <p:spPr>
            <a:xfrm>
              <a:off x="3392514" y="3467747"/>
              <a:ext cx="2097694" cy="2017083"/>
            </a:xfrm>
            <a:prstGeom prst="donut">
              <a:avLst>
                <a:gd name="adj" fmla="val 14757"/>
              </a:avLst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413D3C-08F0-C744-B2AC-D67854948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093" t="8773" r="74870" b="75989"/>
            <a:stretch/>
          </p:blipFill>
          <p:spPr>
            <a:xfrm>
              <a:off x="5362832" y="4139947"/>
              <a:ext cx="432767" cy="3281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D9D05F-5A0C-5C41-BCE5-5BA5CDDE4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156" t="7270" r="58807" b="77492"/>
            <a:stretch/>
          </p:blipFill>
          <p:spPr>
            <a:xfrm>
              <a:off x="5256637" y="3763514"/>
              <a:ext cx="432767" cy="3281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B1EED7D-346E-3B41-8729-BD1D0DD9D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602" t="8454" r="42361" b="76308"/>
            <a:stretch/>
          </p:blipFill>
          <p:spPr>
            <a:xfrm>
              <a:off x="5019072" y="3501346"/>
              <a:ext cx="432767" cy="3281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6AAAB4-32EE-204F-85A6-448EF9A98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239" t="7219" r="25724" b="77543"/>
            <a:stretch/>
          </p:blipFill>
          <p:spPr>
            <a:xfrm>
              <a:off x="4586305" y="3259381"/>
              <a:ext cx="432767" cy="3281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DD0696-3164-644A-A68E-404F074BD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541" t="5623" r="10422" b="79139"/>
            <a:stretch/>
          </p:blipFill>
          <p:spPr>
            <a:xfrm>
              <a:off x="4094409" y="3192490"/>
              <a:ext cx="432767" cy="3281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A6971A-653A-0544-9758-B286ADE15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399" t="26091" r="76889" b="57049"/>
            <a:stretch/>
          </p:blipFill>
          <p:spPr>
            <a:xfrm>
              <a:off x="3722526" y="3224463"/>
              <a:ext cx="313209" cy="3630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2D49A26-A236-504B-AEE5-37B85CB41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969" t="25736" r="58994" b="59026"/>
            <a:stretch/>
          </p:blipFill>
          <p:spPr>
            <a:xfrm>
              <a:off x="3315965" y="3555015"/>
              <a:ext cx="432767" cy="3281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7CEE904-634F-4445-8841-A9D2848A5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153" t="25566" r="42810" b="59196"/>
            <a:stretch/>
          </p:blipFill>
          <p:spPr>
            <a:xfrm>
              <a:off x="3115015" y="3912525"/>
              <a:ext cx="432767" cy="3281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6FAF1D5-719B-064E-926F-191B304D7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794" t="29237" r="26169" b="55525"/>
            <a:stretch/>
          </p:blipFill>
          <p:spPr>
            <a:xfrm>
              <a:off x="3039388" y="4270035"/>
              <a:ext cx="432767" cy="32814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4EC4FC-9590-7947-9C6E-2CE7DCFE1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351" t="28763" r="9612" b="55999"/>
            <a:stretch/>
          </p:blipFill>
          <p:spPr>
            <a:xfrm>
              <a:off x="3121890" y="4675671"/>
              <a:ext cx="432767" cy="3281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9B12A1-2789-C046-8D63-FD89A7EFA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61" t="49989" r="75402" b="34773"/>
            <a:stretch/>
          </p:blipFill>
          <p:spPr>
            <a:xfrm>
              <a:off x="3300646" y="5019430"/>
              <a:ext cx="432767" cy="328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7DE4DA-96FF-2941-A55E-D0682B6E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764" t="49350" r="59199" b="35412"/>
            <a:stretch/>
          </p:blipFill>
          <p:spPr>
            <a:xfrm>
              <a:off x="3699406" y="5273812"/>
              <a:ext cx="432767" cy="328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0E95C26-AFA9-814B-8030-8F7E59FB8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974" t="51904" r="41989" b="32858"/>
            <a:stretch/>
          </p:blipFill>
          <p:spPr>
            <a:xfrm>
              <a:off x="4168902" y="5437886"/>
              <a:ext cx="432767" cy="328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B721831-F4DD-0743-99C3-E6A80FB28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474" t="51537" r="26489" b="33225"/>
            <a:stretch/>
          </p:blipFill>
          <p:spPr>
            <a:xfrm>
              <a:off x="4572925" y="5399558"/>
              <a:ext cx="432767" cy="328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3CB6D38-9FFC-EB46-A449-EB1DEE095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63" t="51218" r="10300" b="33544"/>
            <a:stretch/>
          </p:blipFill>
          <p:spPr>
            <a:xfrm>
              <a:off x="4963330" y="5197156"/>
              <a:ext cx="432767" cy="32814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DFB90F3-6258-3F40-95CA-880F53E7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70" t="75754" r="74984" b="14668"/>
            <a:stretch/>
          </p:blipFill>
          <p:spPr>
            <a:xfrm>
              <a:off x="5222259" y="4936267"/>
              <a:ext cx="447443" cy="20625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B71C5E-1478-3346-BDD8-49FCF5A79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34" t="75171" r="58329" b="9591"/>
            <a:stretch/>
          </p:blipFill>
          <p:spPr>
            <a:xfrm>
              <a:off x="5366269" y="4529317"/>
              <a:ext cx="432767" cy="328148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C1C7478-577C-9D42-AFD9-7B45EF8B5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94" t="33924" r="32320" b="55521"/>
          <a:stretch/>
        </p:blipFill>
        <p:spPr>
          <a:xfrm>
            <a:off x="2056314" y="2973918"/>
            <a:ext cx="2129393" cy="4791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541444" y="1358616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Thalamic regions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7DEEA-E23D-A247-8B2A-E86BD8FAF603}"/>
              </a:ext>
            </a:extLst>
          </p:cNvPr>
          <p:cNvSpPr txBox="1"/>
          <p:nvPr/>
        </p:nvSpPr>
        <p:spPr>
          <a:xfrm rot="16200000">
            <a:off x="961193" y="48485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Thalamus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7465CE-D807-1F48-A3F5-81FFBB51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6501" r="15818" b="13379"/>
          <a:stretch/>
        </p:blipFill>
        <p:spPr>
          <a:xfrm>
            <a:off x="1978621" y="4389773"/>
            <a:ext cx="1187778" cy="1107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5A60D3-0798-FA45-97EE-8AB5EE207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093" t="8773" r="74870" b="75989"/>
          <a:stretch/>
        </p:blipFill>
        <p:spPr>
          <a:xfrm>
            <a:off x="4217213" y="5928649"/>
            <a:ext cx="370509" cy="2809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5BD2B9-17F7-2041-A46E-6E8713D46E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56" t="11841" r="58807" b="77492"/>
          <a:stretch/>
        </p:blipFill>
        <p:spPr>
          <a:xfrm>
            <a:off x="4217213" y="5778852"/>
            <a:ext cx="370509" cy="1966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96644-A76A-C24D-82AA-083AB4BE9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602" t="13038" r="42361" b="76308"/>
          <a:stretch/>
        </p:blipFill>
        <p:spPr>
          <a:xfrm>
            <a:off x="4240060" y="5643198"/>
            <a:ext cx="370509" cy="196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3060E0-CEF5-264A-A4F0-472063136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239" t="11135" r="25724" b="77543"/>
          <a:stretch/>
        </p:blipFill>
        <p:spPr>
          <a:xfrm>
            <a:off x="3869551" y="5497237"/>
            <a:ext cx="370509" cy="20873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5A8C00-7CA2-E648-BB22-47680C41A9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541" t="8729" r="10422" b="79139"/>
          <a:stretch/>
        </p:blipFill>
        <p:spPr>
          <a:xfrm>
            <a:off x="4232264" y="5353444"/>
            <a:ext cx="370509" cy="2236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07193A-2F6B-CB44-A345-C95DB819E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570" t="29596" r="76889" b="57049"/>
          <a:stretch/>
        </p:blipFill>
        <p:spPr>
          <a:xfrm>
            <a:off x="3999456" y="5191743"/>
            <a:ext cx="262893" cy="24622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A2BA19F-3BB7-B04B-936D-85AA40F6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69" t="29778" r="58994" b="59026"/>
          <a:stretch/>
        </p:blipFill>
        <p:spPr>
          <a:xfrm>
            <a:off x="4227717" y="5122537"/>
            <a:ext cx="370509" cy="2064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8C71E3-B810-884C-80EA-CA29FA2B8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53" t="30245" r="42810" b="59196"/>
          <a:stretch/>
        </p:blipFill>
        <p:spPr>
          <a:xfrm>
            <a:off x="3846425" y="4916578"/>
            <a:ext cx="370509" cy="19468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245EACA-25C2-E04B-A5C0-924143559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794" t="31951" r="26169" b="55525"/>
          <a:stretch/>
        </p:blipFill>
        <p:spPr>
          <a:xfrm>
            <a:off x="4217213" y="4917762"/>
            <a:ext cx="370509" cy="2309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7E62DAB-ECDA-AA4C-9B23-FE6A48C8E5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51" t="32485" r="9612" b="55998"/>
          <a:stretch/>
        </p:blipFill>
        <p:spPr>
          <a:xfrm>
            <a:off x="3876330" y="4744020"/>
            <a:ext cx="370509" cy="21233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B3B2F5C-E2A4-2A4E-93FA-1C0FC7F13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61" t="52863" r="75402" b="34773"/>
          <a:stretch/>
        </p:blipFill>
        <p:spPr>
          <a:xfrm>
            <a:off x="4217214" y="4689798"/>
            <a:ext cx="370509" cy="2279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6B50495-1251-154A-B734-F7B32564C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53921" r="59199" b="35412"/>
          <a:stretch/>
        </p:blipFill>
        <p:spPr>
          <a:xfrm>
            <a:off x="3872379" y="4535808"/>
            <a:ext cx="370509" cy="1966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04963A3-5963-9F4D-BEA6-F06C1F2BF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74" t="51904" r="41989" b="32858"/>
          <a:stretch/>
        </p:blipFill>
        <p:spPr>
          <a:xfrm>
            <a:off x="4227717" y="4423296"/>
            <a:ext cx="370509" cy="28094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479F8BB-4A2C-DA44-AC96-55F2CE19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474" t="51537" r="26489" b="33225"/>
          <a:stretch/>
        </p:blipFill>
        <p:spPr>
          <a:xfrm>
            <a:off x="3888339" y="4248922"/>
            <a:ext cx="370509" cy="2809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2ED4C77-4A18-574C-8BEE-FC1DBECD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663" t="51218" r="10300" b="33544"/>
          <a:stretch/>
        </p:blipFill>
        <p:spPr>
          <a:xfrm>
            <a:off x="4201465" y="4145598"/>
            <a:ext cx="370509" cy="2809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51F6CD3-E0C3-AE41-ACD8-DB198AB41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70" t="75754" r="74984" b="14668"/>
          <a:stretch/>
        </p:blipFill>
        <p:spPr>
          <a:xfrm>
            <a:off x="3876228" y="4041743"/>
            <a:ext cx="383074" cy="17658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7FF267-A6C4-264C-9FFD-590097EB3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634" t="75171" r="58329" b="9591"/>
          <a:stretch/>
        </p:blipFill>
        <p:spPr>
          <a:xfrm>
            <a:off x="4227717" y="3870677"/>
            <a:ext cx="370509" cy="28094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6F70C0B-2D9A-684B-998C-F7AEDD638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769" y="3721431"/>
            <a:ext cx="3263499" cy="25200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062554-A68E-3A48-8D7B-047F777129A7}"/>
              </a:ext>
            </a:extLst>
          </p:cNvPr>
          <p:cNvGrpSpPr>
            <a:grpSpLocks noChangeAspect="1"/>
          </p:cNvGrpSpPr>
          <p:nvPr/>
        </p:nvGrpSpPr>
        <p:grpSpPr>
          <a:xfrm>
            <a:off x="8437294" y="357445"/>
            <a:ext cx="3530750" cy="4382808"/>
            <a:chOff x="8234854" y="1597901"/>
            <a:chExt cx="2759648" cy="3425620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8602F49-DFE0-DB40-A738-9B74D9167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002" t="15894" r="23752" b="19448"/>
            <a:stretch/>
          </p:blipFill>
          <p:spPr>
            <a:xfrm>
              <a:off x="8816250" y="2323972"/>
              <a:ext cx="1616793" cy="1592094"/>
            </a:xfrm>
            <a:prstGeom prst="ellipse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2AB639-E31A-AC49-BD3C-9F185765CB86}"/>
                </a:ext>
              </a:extLst>
            </p:cNvPr>
            <p:cNvGrpSpPr/>
            <p:nvPr/>
          </p:nvGrpSpPr>
          <p:grpSpPr>
            <a:xfrm>
              <a:off x="8234854" y="1826999"/>
              <a:ext cx="2759648" cy="2573544"/>
              <a:chOff x="3039388" y="3192490"/>
              <a:chExt cx="2759648" cy="257354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CB6CA367-3115-A84B-93F1-34DD737E9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275" t="6897" r="11918" b="10854"/>
              <a:stretch/>
            </p:blipFill>
            <p:spPr>
              <a:xfrm>
                <a:off x="3392514" y="3467747"/>
                <a:ext cx="2097694" cy="2017083"/>
              </a:xfrm>
              <a:prstGeom prst="donut">
                <a:avLst>
                  <a:gd name="adj" fmla="val 14757"/>
                </a:avLst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0F99B440-A5A0-D14B-986A-F6112272C3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093" t="8773" r="74870" b="75989"/>
              <a:stretch/>
            </p:blipFill>
            <p:spPr>
              <a:xfrm>
                <a:off x="5362832" y="4139947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547901B4-C45C-6548-85BA-AC7BDEFBC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156" t="7270" r="58807" b="77492"/>
              <a:stretch/>
            </p:blipFill>
            <p:spPr>
              <a:xfrm>
                <a:off x="5256637" y="3763514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847BE69-8C46-B64B-AFF5-1C46A71BB5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602" t="8454" r="42361" b="76308"/>
              <a:stretch/>
            </p:blipFill>
            <p:spPr>
              <a:xfrm>
                <a:off x="5019072" y="350134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921F546-274E-8E43-8E66-2A9E39893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239" t="7219" r="25724" b="77543"/>
              <a:stretch/>
            </p:blipFill>
            <p:spPr>
              <a:xfrm>
                <a:off x="4586305" y="325938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FEA2316F-7BFF-4340-ADC7-332580882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541" t="5623" r="10422" b="79139"/>
              <a:stretch/>
            </p:blipFill>
            <p:spPr>
              <a:xfrm>
                <a:off x="4094409" y="319249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5DED199E-3969-B442-ABEA-C9FC5B580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4399" t="26091" r="76889" b="57049"/>
              <a:stretch/>
            </p:blipFill>
            <p:spPr>
              <a:xfrm>
                <a:off x="3722526" y="3224463"/>
                <a:ext cx="313209" cy="363066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64EC905-3B18-5249-84FF-286B64AD9C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969" t="25736" r="58994" b="59026"/>
              <a:stretch/>
            </p:blipFill>
            <p:spPr>
              <a:xfrm>
                <a:off x="3315965" y="355501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49DD9E0-42DE-3B41-A5FC-C58713D54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153" t="25566" r="42810" b="59196"/>
              <a:stretch/>
            </p:blipFill>
            <p:spPr>
              <a:xfrm>
                <a:off x="3115015" y="391252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0F77A2D-BEDC-0B46-856E-C91B8EA80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94" t="29237" r="26169" b="55525"/>
              <a:stretch/>
            </p:blipFill>
            <p:spPr>
              <a:xfrm>
                <a:off x="3039388" y="427003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32E6841-631C-D04C-A74D-934A0BE8F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351" t="28763" r="9612" b="55999"/>
              <a:stretch/>
            </p:blipFill>
            <p:spPr>
              <a:xfrm>
                <a:off x="3121890" y="467567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D26C20EC-1E86-4041-892C-85A7B3BD0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61" t="49989" r="75402" b="34773"/>
              <a:stretch/>
            </p:blipFill>
            <p:spPr>
              <a:xfrm>
                <a:off x="3300646" y="501943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484530B-B45A-9A47-8AD7-00790012E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764" t="49350" r="59199" b="35412"/>
              <a:stretch/>
            </p:blipFill>
            <p:spPr>
              <a:xfrm>
                <a:off x="3699406" y="5273812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35DB917A-928C-B94A-8C48-34C2CB271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974" t="51904" r="41989" b="32858"/>
              <a:stretch/>
            </p:blipFill>
            <p:spPr>
              <a:xfrm>
                <a:off x="4168902" y="543788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B2324970-5EF7-4645-829A-602E51ECA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474" t="51537" r="26489" b="33225"/>
              <a:stretch/>
            </p:blipFill>
            <p:spPr>
              <a:xfrm>
                <a:off x="4572925" y="5399558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AA4EE8AA-E893-FD44-904A-4BC10AAD15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663" t="51218" r="10300" b="33544"/>
              <a:stretch/>
            </p:blipFill>
            <p:spPr>
              <a:xfrm>
                <a:off x="4963330" y="519715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AEC3776-B9EB-2C45-BC14-AB888A177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70" t="75754" r="74984" b="14668"/>
              <a:stretch/>
            </p:blipFill>
            <p:spPr>
              <a:xfrm>
                <a:off x="5222259" y="4936267"/>
                <a:ext cx="447443" cy="206256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E65F43AC-18CD-8B47-B4B4-394E6BFDD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34" t="75171" r="58329" b="9591"/>
              <a:stretch/>
            </p:blipFill>
            <p:spPr>
              <a:xfrm>
                <a:off x="5366269" y="4529317"/>
                <a:ext cx="432767" cy="328148"/>
              </a:xfrm>
              <a:prstGeom prst="rect">
                <a:avLst/>
              </a:prstGeom>
            </p:spPr>
          </p:pic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7D7CE1D-C1B7-2849-A3CC-E7F03E99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994" t="33924" r="32320" b="55521"/>
            <a:stretch/>
          </p:blipFill>
          <p:spPr>
            <a:xfrm>
              <a:off x="8529610" y="4544408"/>
              <a:ext cx="2129393" cy="47911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7D4D911-3111-A142-A997-EA123791DD3F}"/>
                </a:ext>
              </a:extLst>
            </p:cNvPr>
            <p:cNvSpPr txBox="1"/>
            <p:nvPr/>
          </p:nvSpPr>
          <p:spPr>
            <a:xfrm>
              <a:off x="9134956" y="1597901"/>
              <a:ext cx="989952" cy="2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Thalamic regions</a:t>
              </a: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58A5116-FB42-4C4C-9881-7928F46E9ED2}"/>
              </a:ext>
            </a:extLst>
          </p:cNvPr>
          <p:cNvSpPr txBox="1"/>
          <p:nvPr/>
        </p:nvSpPr>
        <p:spPr>
          <a:xfrm>
            <a:off x="8496388" y="1356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D0E1C9AC-9BE2-1A4F-8217-F86CB03CE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5" t="6897" r="11918" b="10854"/>
          <a:stretch/>
        </p:blipFill>
        <p:spPr>
          <a:xfrm>
            <a:off x="5185615" y="773897"/>
            <a:ext cx="2683833" cy="2580697"/>
          </a:xfrm>
          <a:prstGeom prst="donut">
            <a:avLst>
              <a:gd name="adj" fmla="val 14757"/>
            </a:avLst>
          </a:prstGeom>
        </p:spPr>
      </p:pic>
    </p:spTree>
    <p:extLst>
      <p:ext uri="{BB962C8B-B14F-4D97-AF65-F5344CB8AC3E}">
        <p14:creationId xmlns:p14="http://schemas.microsoft.com/office/powerpoint/2010/main" val="140142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AD9CD98-9B4F-9C48-92DE-5418304874AE}"/>
              </a:ext>
            </a:extLst>
          </p:cNvPr>
          <p:cNvGrpSpPr/>
          <p:nvPr/>
        </p:nvGrpSpPr>
        <p:grpSpPr>
          <a:xfrm>
            <a:off x="777240" y="565420"/>
            <a:ext cx="4358640" cy="4250420"/>
            <a:chOff x="2530736" y="-243840"/>
            <a:chExt cx="7329544" cy="7147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F77805-63C6-CE4E-BBA7-640F8EF51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3489959" y="548641"/>
              <a:ext cx="5516881" cy="5532120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4BE96-A64F-4B41-A58F-291B5063A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8717280" y="1962046"/>
              <a:ext cx="1036320" cy="1078333"/>
            </a:xfrm>
            <a:prstGeom prst="ellipse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B54087-9954-2444-8791-C163CC285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8823960" y="3501286"/>
              <a:ext cx="1036320" cy="1078333"/>
            </a:xfrm>
            <a:prstGeom prst="ellipse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5D9C7D-EE8B-1E43-B243-110FAA58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7970520" y="422806"/>
              <a:ext cx="1036320" cy="1078333"/>
            </a:xfrm>
            <a:prstGeom prst="ellipse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1E0AC-1204-204E-B468-75F8FFC3C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6416987" y="-243840"/>
              <a:ext cx="1005840" cy="1005840"/>
            </a:xfrm>
            <a:prstGeom prst="ellipse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CBDDD-3E84-6841-9CC5-D1A3A98A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3369933" y="533400"/>
              <a:ext cx="1086322" cy="1066800"/>
            </a:xfrm>
            <a:prstGeom prst="ellipse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45BE62-5E4E-2842-92B7-3804409B6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4959058" y="-228600"/>
              <a:ext cx="993209" cy="975360"/>
            </a:xfrm>
            <a:prstGeom prst="ellipse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9C7D5A-76E8-9B4B-AF89-FC2CD5C8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2530736" y="1988819"/>
              <a:ext cx="1086322" cy="1066800"/>
            </a:xfrm>
            <a:prstGeom prst="ellipse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769594-1194-D345-ADE0-D092574F6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2712720" y="3558539"/>
              <a:ext cx="950058" cy="952501"/>
            </a:xfrm>
            <a:prstGeom prst="ellipse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682B37-14A2-0B49-9CDB-288A9F44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3535680" y="5158739"/>
              <a:ext cx="950058" cy="952501"/>
            </a:xfrm>
            <a:prstGeom prst="ellipse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95777B-A730-6D4D-8DA8-6D7DE5F64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4937760" y="5951219"/>
              <a:ext cx="950058" cy="952501"/>
            </a:xfrm>
            <a:prstGeom prst="ellipse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7A71C3-F255-7E4B-9066-1A0C2D6CA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6522720" y="5935979"/>
              <a:ext cx="950058" cy="952501"/>
            </a:xfrm>
            <a:prstGeom prst="ellipse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34FABC1-E7DB-6E41-9994-BD2BCB3CB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8016240" y="5086246"/>
              <a:ext cx="1036320" cy="1078333"/>
            </a:xfrm>
            <a:prstGeom prst="ellipse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664BAF-4789-6C47-B2FD-6A45A747CDDD}"/>
                </a:ext>
              </a:extLst>
            </p:cNvPr>
            <p:cNvGrpSpPr/>
            <p:nvPr/>
          </p:nvGrpSpPr>
          <p:grpSpPr>
            <a:xfrm>
              <a:off x="3963178" y="1194569"/>
              <a:ext cx="4359178" cy="4206158"/>
              <a:chOff x="-2874349" y="1463266"/>
              <a:chExt cx="4840757" cy="46708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CE71453-BD37-034A-824D-EECA7487B80D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2960"/>
                <a:chOff x="-396240" y="1066800"/>
                <a:chExt cx="4221480" cy="463296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90779B8-59CD-0C4F-8E26-EB1EB22C0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A1F013C-B6A7-E24A-92E6-21465BDAA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75D8B5-9DA7-7846-BACD-B64819580E1D}"/>
                    </a:ext>
                  </a:extLst>
                </p:cNvPr>
                <p:cNvSpPr txBox="1"/>
                <p:nvPr/>
              </p:nvSpPr>
              <p:spPr>
                <a:xfrm>
                  <a:off x="95264" y="3244334"/>
                  <a:ext cx="464580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B1E9FA8-A7D9-6F4D-9BE6-3C258D566875}"/>
                    </a:ext>
                  </a:extLst>
                </p:cNvPr>
                <p:cNvSpPr txBox="1"/>
                <p:nvPr/>
              </p:nvSpPr>
              <p:spPr>
                <a:xfrm>
                  <a:off x="943705" y="4698860"/>
                  <a:ext cx="500501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R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D9B769-4FBE-DC40-903E-334180DFEDA8}"/>
                  </a:ext>
                </a:extLst>
              </p:cNvPr>
              <p:cNvSpPr txBox="1"/>
              <p:nvPr/>
            </p:nvSpPr>
            <p:spPr>
              <a:xfrm>
                <a:off x="-2835496" y="2018403"/>
                <a:ext cx="1841557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Middle short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0B8E5-1DFF-0845-8CC3-4604243C8261}"/>
                  </a:ext>
                </a:extLst>
              </p:cNvPr>
              <p:cNvSpPr txBox="1"/>
              <p:nvPr/>
            </p:nvSpPr>
            <p:spPr>
              <a:xfrm>
                <a:off x="-2874349" y="2436723"/>
                <a:ext cx="1569514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ffectLst>
                      <a:glow rad="127000">
                        <a:schemeClr val="bg1"/>
                      </a:glow>
                    </a:effectLst>
                  </a:rPr>
                  <a:t>Ant.  short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0A907-F6F6-C24E-8754-CD5BEFCFFFEA}"/>
                  </a:ext>
                </a:extLst>
              </p:cNvPr>
              <p:cNvSpPr txBox="1"/>
              <p:nvPr/>
            </p:nvSpPr>
            <p:spPr>
              <a:xfrm>
                <a:off x="-2187488" y="1463266"/>
                <a:ext cx="1596096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short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B57280-07BA-954A-A1CC-0DEC78AA7C35}"/>
                  </a:ext>
                </a:extLst>
              </p:cNvPr>
              <p:cNvSpPr txBox="1"/>
              <p:nvPr/>
            </p:nvSpPr>
            <p:spPr>
              <a:xfrm>
                <a:off x="-2623273" y="3385542"/>
                <a:ext cx="1812102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 inferior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67211C6-6CB8-DF40-BEAF-395DCE1257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7439C2-AFEB-514F-BB5D-B9E741BF8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18DD65F-265A-FA43-BC36-9EC79C94D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508759" y="2423161"/>
                <a:ext cx="345884" cy="439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EFAE2D-4F65-E348-9D5F-D0107E4CA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142999" y="2026921"/>
                <a:ext cx="227872" cy="7124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F75C0C-DC14-B845-8D98-F206DCE73C94}"/>
                  </a:ext>
                </a:extLst>
              </p:cNvPr>
              <p:cNvSpPr txBox="1"/>
              <p:nvPr/>
            </p:nvSpPr>
            <p:spPr>
              <a:xfrm>
                <a:off x="-842762" y="1589007"/>
                <a:ext cx="1395895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long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6D59D4-C2C1-6443-BA59-47F50342A0B1}"/>
                  </a:ext>
                </a:extLst>
              </p:cNvPr>
              <p:cNvSpPr txBox="1"/>
              <p:nvPr/>
            </p:nvSpPr>
            <p:spPr>
              <a:xfrm>
                <a:off x="-172201" y="2046207"/>
                <a:ext cx="1488333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long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C255D2A-621F-E342-B5C7-D683E642F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6" y="1996442"/>
                <a:ext cx="249967" cy="7429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9BD7A6-BFE5-3446-92DB-8B14643DD1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0" y="2423162"/>
                <a:ext cx="701489" cy="5486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B5DD5A-39C4-FC42-A56B-3D7E6ACCEF1B}"/>
              </a:ext>
            </a:extLst>
          </p:cNvPr>
          <p:cNvGrpSpPr/>
          <p:nvPr/>
        </p:nvGrpSpPr>
        <p:grpSpPr>
          <a:xfrm>
            <a:off x="6342530" y="1159426"/>
            <a:ext cx="1997484" cy="1947889"/>
            <a:chOff x="904877" y="2591121"/>
            <a:chExt cx="1997484" cy="19478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2043C81-570E-4244-8E2C-5CB54EF80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1166289" y="2807092"/>
              <a:ext cx="1503488" cy="1507641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0734F62-CBBC-8F41-A479-958726945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2590865" y="3192280"/>
              <a:ext cx="282423" cy="293873"/>
            </a:xfrm>
            <a:prstGeom prst="ellipse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34427D-06CD-A64F-BC50-D21D42AC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2619938" y="3611762"/>
              <a:ext cx="282423" cy="293873"/>
            </a:xfrm>
            <a:prstGeom prst="ellipse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C71D7BE-F371-7E49-89F5-600B4F059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2387354" y="2772799"/>
              <a:ext cx="282423" cy="293873"/>
            </a:xfrm>
            <a:prstGeom prst="ellipse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1EC745A-5D50-E94B-8F5A-2460C0AD7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1963978" y="2591121"/>
              <a:ext cx="274117" cy="274117"/>
            </a:xfrm>
            <a:prstGeom prst="ellipse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0BC22CA-118F-1E44-BAA5-A6EB2A6B6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1133579" y="2802938"/>
              <a:ext cx="296050" cy="290730"/>
            </a:xfrm>
            <a:prstGeom prst="ellipse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66F5DBE-9B68-7147-9299-F3FFC55A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1566655" y="2595274"/>
              <a:ext cx="270674" cy="265810"/>
            </a:xfrm>
            <a:prstGeom prst="ellipse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5B4981B-B861-4C4C-9B7A-444576167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904877" y="3199576"/>
              <a:ext cx="296050" cy="290730"/>
            </a:xfrm>
            <a:prstGeom prst="ellipse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D644AD7-7A92-8141-BADE-CCD92664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954472" y="3627364"/>
              <a:ext cx="258915" cy="259580"/>
            </a:xfrm>
            <a:prstGeom prst="ellipse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6429CA-D3C1-B943-B039-93CF28996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1178749" y="4063459"/>
              <a:ext cx="258915" cy="259580"/>
            </a:xfrm>
            <a:prstGeom prst="ellipse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F62266C-6A63-594F-8590-70F5AE78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1560851" y="4279430"/>
              <a:ext cx="258915" cy="259580"/>
            </a:xfrm>
            <a:prstGeom prst="ellipse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EECEA19-45EE-E04D-8228-398DC0A2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1992792" y="4275276"/>
              <a:ext cx="258915" cy="259580"/>
            </a:xfrm>
            <a:prstGeom prst="ellipse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E58CEC0-0CBE-384D-BA33-3BE24078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2399814" y="4043703"/>
              <a:ext cx="282423" cy="293873"/>
            </a:xfrm>
            <a:prstGeom prst="ellipse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ADFC59-48A3-A34F-9225-BCF005A4FC60}"/>
                </a:ext>
              </a:extLst>
            </p:cNvPr>
            <p:cNvGrpSpPr/>
            <p:nvPr/>
          </p:nvGrpSpPr>
          <p:grpSpPr>
            <a:xfrm>
              <a:off x="1218120" y="2893594"/>
              <a:ext cx="1309999" cy="1288679"/>
              <a:chOff x="-3371527" y="885430"/>
              <a:chExt cx="5337935" cy="525106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64D74F-FFE2-7443-A975-1BB528154B80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5352"/>
                <a:chOff x="-396240" y="1066800"/>
                <a:chExt cx="4221480" cy="4635352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D1F7727D-E750-F34D-9465-123C57F53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61208282-8375-8042-A6C7-BE7AAD7DE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7F5A5EA-A2CF-9445-B6C9-DB48FD9C0087}"/>
                    </a:ext>
                  </a:extLst>
                </p:cNvPr>
                <p:cNvSpPr txBox="1"/>
                <p:nvPr/>
              </p:nvSpPr>
              <p:spPr>
                <a:xfrm>
                  <a:off x="95262" y="3244335"/>
                  <a:ext cx="974553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L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A0D693D-6F45-E14A-93AA-37499F7644A2}"/>
                    </a:ext>
                  </a:extLst>
                </p:cNvPr>
                <p:cNvSpPr txBox="1"/>
                <p:nvPr/>
              </p:nvSpPr>
              <p:spPr>
                <a:xfrm>
                  <a:off x="943705" y="4698859"/>
                  <a:ext cx="1033344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R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F0BEBE2-A6C4-084E-938D-CE2BC695B108}"/>
                  </a:ext>
                </a:extLst>
              </p:cNvPr>
              <p:cNvSpPr txBox="1"/>
              <p:nvPr/>
            </p:nvSpPr>
            <p:spPr>
              <a:xfrm>
                <a:off x="-2659584" y="1843782"/>
                <a:ext cx="1744459" cy="1003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Mid.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7ED816-394D-7E46-BDB3-7E9370FEED5C}"/>
                  </a:ext>
                </a:extLst>
              </p:cNvPr>
              <p:cNvSpPr txBox="1"/>
              <p:nvPr/>
            </p:nvSpPr>
            <p:spPr>
              <a:xfrm>
                <a:off x="-3209140" y="2300716"/>
                <a:ext cx="1751847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effectLst>
                      <a:glow rad="127000">
                        <a:schemeClr val="bg1"/>
                      </a:glow>
                    </a:effectLst>
                  </a:rPr>
                  <a:t>Ant.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728D75-2EEB-994E-AAF0-3A9D6FA01849}"/>
                  </a:ext>
                </a:extLst>
              </p:cNvPr>
              <p:cNvSpPr txBox="1"/>
              <p:nvPr/>
            </p:nvSpPr>
            <p:spPr>
              <a:xfrm>
                <a:off x="-1900942" y="1413004"/>
                <a:ext cx="1804100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70AE2CB-107B-8B4E-95B0-636231EF3BA5}"/>
                  </a:ext>
                </a:extLst>
              </p:cNvPr>
              <p:cNvSpPr txBox="1"/>
              <p:nvPr/>
            </p:nvSpPr>
            <p:spPr>
              <a:xfrm>
                <a:off x="-3371527" y="3253147"/>
                <a:ext cx="2431159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 inf.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F90783D-B4FC-4649-90FC-3C3655A07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B4AB694-460E-E24A-B364-CDC9135BA3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7248B66-96E1-9B4D-9960-6E263E0C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390332" y="2650220"/>
                <a:ext cx="227457" cy="2122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5CD8FE1-949A-B74A-803A-5B4AEEA13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017383" y="2221347"/>
                <a:ext cx="100883" cy="591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753105F-DDC2-6F45-86A4-B7E7FADB1018}"/>
                  </a:ext>
                </a:extLst>
              </p:cNvPr>
              <p:cNvSpPr txBox="1"/>
              <p:nvPr/>
            </p:nvSpPr>
            <p:spPr>
              <a:xfrm>
                <a:off x="-494598" y="1640095"/>
                <a:ext cx="1634273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6C9FE4-B950-EB45-BBF5-475CA0350E6A}"/>
                  </a:ext>
                </a:extLst>
              </p:cNvPr>
              <p:cNvSpPr txBox="1"/>
              <p:nvPr/>
            </p:nvSpPr>
            <p:spPr>
              <a:xfrm>
                <a:off x="-312733" y="2184802"/>
                <a:ext cx="1804101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7C6D145-B7FB-514C-8E32-428173E75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8" y="2369030"/>
                <a:ext cx="418882" cy="3703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DEF470-0C1F-CF44-A0A7-B3F5B9F2C7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2" y="2696429"/>
                <a:ext cx="527311" cy="2753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3313D4-AA07-8745-BE3B-500CE614D238}"/>
                  </a:ext>
                </a:extLst>
              </p:cNvPr>
              <p:cNvSpPr txBox="1"/>
              <p:nvPr/>
            </p:nvSpPr>
            <p:spPr>
              <a:xfrm>
                <a:off x="-2475197" y="918037"/>
                <a:ext cx="1902075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Short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B652A5-1BED-1044-9C0B-7377D5794DC7}"/>
                  </a:ext>
                </a:extLst>
              </p:cNvPr>
              <p:cNvSpPr txBox="1"/>
              <p:nvPr/>
            </p:nvSpPr>
            <p:spPr>
              <a:xfrm>
                <a:off x="-543731" y="885430"/>
                <a:ext cx="1771438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Long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081E2-5B3B-5541-82C3-BF1F2D5C5D3F}"/>
              </a:ext>
            </a:extLst>
          </p:cNvPr>
          <p:cNvSpPr txBox="1"/>
          <p:nvPr/>
        </p:nvSpPr>
        <p:spPr>
          <a:xfrm>
            <a:off x="5058745" y="291245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Faillenot</a:t>
            </a:r>
            <a:r>
              <a:rPr lang="en-US" dirty="0"/>
              <a:t> insula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9D2135-E64E-A845-A784-2ECB50E3611A}"/>
              </a:ext>
            </a:extLst>
          </p:cNvPr>
          <p:cNvSpPr txBox="1"/>
          <p:nvPr/>
        </p:nvSpPr>
        <p:spPr>
          <a:xfrm rot="16200000">
            <a:off x="5354137" y="491425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Insula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9D345E19-6789-924B-80A4-01033F479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99" t="10222" r="75251" b="72667"/>
          <a:stretch/>
        </p:blipFill>
        <p:spPr>
          <a:xfrm>
            <a:off x="7664190" y="5601918"/>
            <a:ext cx="356951" cy="37142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39C820-C33B-2249-8DC3-6CE84EE16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985" t="10526" r="32772" b="67709"/>
          <a:stretch/>
        </p:blipFill>
        <p:spPr>
          <a:xfrm>
            <a:off x="7674688" y="5263004"/>
            <a:ext cx="346453" cy="346454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8C06F7D-FEF0-F640-8C73-4353FE559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83" t="38213" r="74621" b="38751"/>
          <a:stretch/>
        </p:blipFill>
        <p:spPr>
          <a:xfrm>
            <a:off x="7646967" y="4903091"/>
            <a:ext cx="374174" cy="367451"/>
          </a:xfrm>
          <a:prstGeom prst="ellipse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9E71A9E-C90C-7442-8527-C4E83FF82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943" t="37126" r="32516" b="42306"/>
          <a:stretch/>
        </p:blipFill>
        <p:spPr>
          <a:xfrm>
            <a:off x="7693901" y="4582549"/>
            <a:ext cx="327240" cy="328080"/>
          </a:xfrm>
          <a:prstGeom prst="ellipse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972C404-29F9-D04B-9061-2AF30B1DF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05" t="68901" r="73654" b="10531"/>
          <a:stretch/>
        </p:blipFill>
        <p:spPr>
          <a:xfrm>
            <a:off x="7693901" y="4262007"/>
            <a:ext cx="327240" cy="328080"/>
          </a:xfrm>
          <a:prstGeom prst="ellipse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F26A670-BB08-3C4C-ABB3-6D5A88C52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718" t="68017" r="35032" b="14872"/>
          <a:stretch/>
        </p:blipFill>
        <p:spPr>
          <a:xfrm>
            <a:off x="7664190" y="3898122"/>
            <a:ext cx="356951" cy="371423"/>
          </a:xfrm>
          <a:prstGeom prst="ellipse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B0BE2AD-D44E-004C-986D-201A8DF1D393}"/>
              </a:ext>
            </a:extLst>
          </p:cNvPr>
          <p:cNvGrpSpPr/>
          <p:nvPr/>
        </p:nvGrpSpPr>
        <p:grpSpPr>
          <a:xfrm>
            <a:off x="5978060" y="4250256"/>
            <a:ext cx="1423571" cy="1145845"/>
            <a:chOff x="830507" y="4569488"/>
            <a:chExt cx="1423571" cy="1145845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D507C61-53D8-624E-943A-78FE9E9D3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817" t="15111" r="45428" b="40000"/>
            <a:stretch/>
          </p:blipFill>
          <p:spPr>
            <a:xfrm>
              <a:off x="1176803" y="4760466"/>
              <a:ext cx="1035227" cy="954867"/>
            </a:xfrm>
            <a:prstGeom prst="ellipse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D03DA0D-D378-244A-87BB-28A8BF7BD398}"/>
                </a:ext>
              </a:extLst>
            </p:cNvPr>
            <p:cNvSpPr txBox="1"/>
            <p:nvPr/>
          </p:nvSpPr>
          <p:spPr>
            <a:xfrm>
              <a:off x="1051334" y="4866745"/>
              <a:ext cx="5410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Mid.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6958D6-2096-4245-9DBE-A6C4853F6284}"/>
                </a:ext>
              </a:extLst>
            </p:cNvPr>
            <p:cNvSpPr txBox="1"/>
            <p:nvPr/>
          </p:nvSpPr>
          <p:spPr>
            <a:xfrm>
              <a:off x="880875" y="5008474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effectLst>
                    <a:glow rad="127000">
                      <a:schemeClr val="bg1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Ant.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DEC624D-7F44-9C4E-96EE-78A7E301B195}"/>
                </a:ext>
              </a:extLst>
            </p:cNvPr>
            <p:cNvSpPr txBox="1"/>
            <p:nvPr/>
          </p:nvSpPr>
          <p:spPr>
            <a:xfrm>
              <a:off x="1286645" y="4733128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  <a:r>
                <a:rPr lang="en-US" sz="1000" dirty="0"/>
                <a:t>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E2FC203-FAF9-0344-A9EA-D5E95816E41A}"/>
                </a:ext>
              </a:extLst>
            </p:cNvPr>
            <p:cNvSpPr txBox="1"/>
            <p:nvPr/>
          </p:nvSpPr>
          <p:spPr>
            <a:xfrm>
              <a:off x="830507" y="5303895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Ant. inf.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BF9879-A7E7-4945-9BEF-67957CB3B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865" y="5320623"/>
              <a:ext cx="85967" cy="60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B3622A4-767F-554D-A152-17E6CB9CC0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0114" y="5183539"/>
              <a:ext cx="169734" cy="418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FFD1B58-A14E-7548-99E1-3D8A7C1F1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5024" y="5116882"/>
              <a:ext cx="70551" cy="658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0694116-94F8-4443-9CF6-66E75A38E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0703" y="4983856"/>
              <a:ext cx="31291" cy="1835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DFE463-44CC-8B47-A0A6-EABE5717591B}"/>
                </a:ext>
              </a:extLst>
            </p:cNvPr>
            <p:cNvSpPr txBox="1"/>
            <p:nvPr/>
          </p:nvSpPr>
          <p:spPr>
            <a:xfrm>
              <a:off x="1722858" y="4803566"/>
              <a:ext cx="4074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</a:t>
              </a:r>
              <a:r>
                <a:rPr lang="en-US" sz="1000" dirty="0"/>
                <a:t>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329F8CD-3365-A04F-99EB-F214BB18DFB8}"/>
                </a:ext>
              </a:extLst>
            </p:cNvPr>
            <p:cNvSpPr txBox="1"/>
            <p:nvPr/>
          </p:nvSpPr>
          <p:spPr>
            <a:xfrm>
              <a:off x="1779268" y="497252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Post.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7CAB990-A2E4-FB4C-B294-42C5B914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5832" y="5029664"/>
              <a:ext cx="129927" cy="1148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1C79EC-B711-0541-98CA-79E887DA4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822" y="5131215"/>
              <a:ext cx="163559" cy="854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FBAB1F9-C0CB-A545-BAED-C84181ADD9EB}"/>
                </a:ext>
              </a:extLst>
            </p:cNvPr>
            <p:cNvSpPr txBox="1"/>
            <p:nvPr/>
          </p:nvSpPr>
          <p:spPr>
            <a:xfrm>
              <a:off x="1108526" y="4579602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Short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C71CCEC-8C57-E348-B66B-B39C89C02D8A}"/>
                </a:ext>
              </a:extLst>
            </p:cNvPr>
            <p:cNvSpPr txBox="1"/>
            <p:nvPr/>
          </p:nvSpPr>
          <p:spPr>
            <a:xfrm>
              <a:off x="1707618" y="4569488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Long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8B8D799-28C7-9B42-BD8C-72FD11044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251" y="3905577"/>
            <a:ext cx="34477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2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principle of cortical 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04D55-B636-ED36-3EEA-9C4FDEF8F489}"/>
              </a:ext>
            </a:extLst>
          </p:cNvPr>
          <p:cNvSpPr txBox="1"/>
          <p:nvPr/>
        </p:nvSpPr>
        <p:spPr>
          <a:xfrm>
            <a:off x="4664152" y="3074666"/>
            <a:ext cx="494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Expansion from macaque to human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B1ACB-DC86-33B7-34F0-75A7FB23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t="7035" r="34620" b="31358"/>
          <a:stretch/>
        </p:blipFill>
        <p:spPr bwMode="auto">
          <a:xfrm>
            <a:off x="411127" y="2635186"/>
            <a:ext cx="4210493" cy="30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515A10-4E7B-4F7B-42C2-348823843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9" t="60580" r="54840" b="30476"/>
          <a:stretch/>
        </p:blipFill>
        <p:spPr bwMode="auto">
          <a:xfrm>
            <a:off x="1675964" y="5286851"/>
            <a:ext cx="1631000" cy="4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C7A1B-75E4-4A07-6777-0484DEF4BFBC}"/>
              </a:ext>
            </a:extLst>
          </p:cNvPr>
          <p:cNvSpPr txBox="1"/>
          <p:nvPr/>
        </p:nvSpPr>
        <p:spPr>
          <a:xfrm>
            <a:off x="4664152" y="4407281"/>
            <a:ext cx="49470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Expansion during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4635796" y="1727875"/>
            <a:ext cx="658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(integrative)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952D4E3-AC5D-7E01-0ADA-EA8E799AC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419" r="65036" b="14832"/>
          <a:stretch/>
        </p:blipFill>
        <p:spPr>
          <a:xfrm flipH="1">
            <a:off x="442589" y="5708862"/>
            <a:ext cx="2199775" cy="9942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241C9B-B8DB-367A-2A90-87E87CCE27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4" t="85375" r="65340" b="3876"/>
          <a:stretch/>
        </p:blipFill>
        <p:spPr>
          <a:xfrm flipH="1">
            <a:off x="2771889" y="5708860"/>
            <a:ext cx="2199775" cy="994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D6E598-DAB9-87D2-0788-9312D11DE7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6124" r="65036"/>
          <a:stretch/>
        </p:blipFill>
        <p:spPr>
          <a:xfrm>
            <a:off x="1675964" y="6627591"/>
            <a:ext cx="1631000" cy="265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EEA555-AF06-627D-1D84-CAB555F7D6B2}"/>
              </a:ext>
            </a:extLst>
          </p:cNvPr>
          <p:cNvSpPr txBox="1"/>
          <p:nvPr/>
        </p:nvSpPr>
        <p:spPr>
          <a:xfrm>
            <a:off x="4664152" y="5910017"/>
            <a:ext cx="5699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Macaque cortical hierarchy: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Low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3494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2016; Hill 2010; Burt 2018 </a:t>
            </a:r>
          </a:p>
        </p:txBody>
      </p:sp>
    </p:spTree>
    <p:extLst>
      <p:ext uri="{BB962C8B-B14F-4D97-AF65-F5344CB8AC3E}">
        <p14:creationId xmlns:p14="http://schemas.microsoft.com/office/powerpoint/2010/main" val="402064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E799-882B-BCB2-9F86-37B0ACA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gradient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562DF-5477-3EF9-396C-030B1FEE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4" t="24554" r="25581" b="28599"/>
          <a:stretch/>
        </p:blipFill>
        <p:spPr>
          <a:xfrm>
            <a:off x="2651051" y="1245907"/>
            <a:ext cx="1772095" cy="138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ABA62-1C7C-DCD3-3607-33029B040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66" t="21064" r="8345" b="26793"/>
          <a:stretch/>
        </p:blipFill>
        <p:spPr>
          <a:xfrm>
            <a:off x="411127" y="1121943"/>
            <a:ext cx="1885507" cy="15300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0A0939-B690-3899-409B-D81E20740AD9}"/>
              </a:ext>
            </a:extLst>
          </p:cNvPr>
          <p:cNvSpPr txBox="1"/>
          <p:nvPr/>
        </p:nvSpPr>
        <p:spPr>
          <a:xfrm>
            <a:off x="60098" y="2622133"/>
            <a:ext cx="490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Gradient: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Unimodal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to </a:t>
            </a:r>
            <a:r>
              <a:rPr lang="en-US" sz="2400" dirty="0">
                <a:solidFill>
                  <a:schemeClr val="accent2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multimodal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C751D8-C87C-0160-5BD3-72FBDBC59529}"/>
              </a:ext>
            </a:extLst>
          </p:cNvPr>
          <p:cNvSpPr txBox="1"/>
          <p:nvPr/>
        </p:nvSpPr>
        <p:spPr>
          <a:xfrm>
            <a:off x="8739695" y="6488668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Helvetica Neue Light"/>
                <a:cs typeface="Helvetica Neue Light"/>
              </a:rPr>
              <a:t>Margulies 2016</a:t>
            </a:r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A4DF9315-1571-7088-3D24-9AEB9539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452" y="1245908"/>
            <a:ext cx="5913953" cy="52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7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4697</TotalTime>
  <Words>881</Words>
  <Application>Microsoft Macintosh PowerPoint</Application>
  <PresentationFormat>Widescreen</PresentationFormat>
  <Paragraphs>296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Light</vt:lpstr>
      <vt:lpstr>Helvetica Neue Light</vt:lpstr>
      <vt:lpstr>Office Theme</vt:lpstr>
      <vt:lpstr>PowerPoint Presentation</vt:lpstr>
      <vt:lpstr>Yeo 17 networks R/L</vt:lpstr>
      <vt:lpstr>PowerPoint Presentation</vt:lpstr>
      <vt:lpstr>Yeo 17 networks R/L</vt:lpstr>
      <vt:lpstr>Yeo 17 networks R/L</vt:lpstr>
      <vt:lpstr>PowerPoint Presentation</vt:lpstr>
      <vt:lpstr>PowerPoint Presentation</vt:lpstr>
      <vt:lpstr>A principle of cortical organization</vt:lpstr>
      <vt:lpstr>Principal gradient</vt:lpstr>
      <vt:lpstr>Margulies gradients mapped to Yeo networks</vt:lpstr>
      <vt:lpstr>Margulies gradients mapped to Schafer networks</vt:lpstr>
      <vt:lpstr>Myelination as a proxy for cortical hierarchy  – Burt 2018 Nat Neuro</vt:lpstr>
      <vt:lpstr>Diedrichsen Cerebellum</vt:lpstr>
      <vt:lpstr>Cerebellum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Dessart Wager</dc:creator>
  <cp:lastModifiedBy>Tor D. Wager</cp:lastModifiedBy>
  <cp:revision>108</cp:revision>
  <dcterms:created xsi:type="dcterms:W3CDTF">2018-08-10T15:33:06Z</dcterms:created>
  <dcterms:modified xsi:type="dcterms:W3CDTF">2024-10-30T16:49:50Z</dcterms:modified>
</cp:coreProperties>
</file>